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2"/>
  </p:notesMasterIdLst>
  <p:handoutMasterIdLst>
    <p:handoutMasterId r:id="rId33"/>
  </p:handoutMasterIdLst>
  <p:sldIdLst>
    <p:sldId id="312" r:id="rId4"/>
    <p:sldId id="314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-84" y="-55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42712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r>
              <a:rPr lang="ru-RU" baseline="0" dirty="0" smtClean="0"/>
              <a:t> материалам музея и истории лицея разрабатываются и творческие проекты. Мы можем с уверенностью сказать, что такие проекты становятся не просто творческими, а скорее интегрированными, т.к. перед выполнением творческого проекта учащиеся занимаются исследованием и подборкой материала для выполнения проекта. Таким проектом стала работа по выполнению батика по творчеству Ольги Берггольц для школьного музея. Учащимися было проведено исследование по выполнению батика с помощью подручных средств. В результате было выполнено два полотна со стихами Ольги Берггольц и иллюстрациями к ним. А началом к выполнению проекта послужило знакомство с исследовательской работой о школьных годах Ольги Берггольц. Проект был представлен на различных конференциях, в том числе на </a:t>
            </a:r>
            <a:r>
              <a:rPr lang="en-US" baseline="0" dirty="0" smtClean="0"/>
              <a:t>XIX </a:t>
            </a:r>
            <a:r>
              <a:rPr lang="ru-RU" baseline="0" dirty="0" smtClean="0"/>
              <a:t>Всероссийской конференции научных и творческих проектных работ учащихся «Первые шаги в науке», где получил диплом победителя 1 степени.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84295-45A0-42AF-B4C3-926F1DE21F0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3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Непростое время весной 2020 года привело </a:t>
            </a:r>
            <a:r>
              <a:rPr lang="ru-RU" baseline="0" dirty="0" smtClean="0"/>
              <a:t>актив музея лицея к проведению интерактивных акций, посвященных 75-летию Великой Победы. Одна из них – «Голос памяти», в рамках которой учащиеся записывали видеоролики с чтением стихов о Великой Отечественной войне и роликов с чтением стихов Ольги Берггольц. В акции приняли участие учащиеся с 1 по 11 класс, педагоги и родители.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6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100-летию Со дня рождения Ольги Берггольц</a:t>
            </a:r>
            <a:r>
              <a:rPr lang="ru-RU" baseline="0" dirty="0" smtClean="0"/>
              <a:t> был проведен конкурс </a:t>
            </a:r>
            <a:r>
              <a:rPr lang="ru-RU" baseline="0" dirty="0" err="1" smtClean="0"/>
              <a:t>фотоколлажей</a:t>
            </a:r>
            <a:r>
              <a:rPr lang="ru-RU" baseline="0" dirty="0" smtClean="0"/>
              <a:t> «Так хочется мир  обнять», </a:t>
            </a:r>
            <a:r>
              <a:rPr lang="ru-RU" baseline="0" dirty="0" err="1" smtClean="0"/>
              <a:t>матариелами</a:t>
            </a:r>
            <a:r>
              <a:rPr lang="ru-RU" baseline="0" dirty="0" smtClean="0"/>
              <a:t> для творческих работ стали материалы виртуального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84295-45A0-42AF-B4C3-926F1DE21F0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37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столетию Невского района, которое праздновалось в 2017 году была</a:t>
            </a:r>
            <a:r>
              <a:rPr lang="ru-RU" baseline="0" dirty="0" smtClean="0"/>
              <a:t> разработана интерактивная игра «Невская застава», посвященная достопримечательностям Невского района. В первую очередь игра разрабатывалась для уроков по истории Санкт-Петербурга в помощь учителям истории. Но может быть использована и на классных часах. Игра была представлена на различных конкурсах и конференциях им имеет несколько заслуженных наград.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84295-45A0-42AF-B4C3-926F1DE21F0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3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2020 году творческой</a:t>
            </a:r>
            <a:r>
              <a:rPr lang="ru-RU" baseline="0" dirty="0" smtClean="0"/>
              <a:t> группой педагогов лицея разработан проект «Истоки жизни – Невская застава», для реализации которого разработан адрес-календарь на несколько лет. </a:t>
            </a:r>
          </a:p>
          <a:p>
            <a:r>
              <a:rPr lang="ru-RU" baseline="0" dirty="0" smtClean="0"/>
              <a:t>Реализация проекта будет проводиться через организацию и расширение сетевого сотрудничества с учреждениями культуры Санкт-Петербурга, музеем «Невская застава»,  образовательными учреждениями в рамках регионального и международного сотрудничества. Основная цель проекта – разработка одного из направлений воспитательной системы школы на основе материалов виртуального музея. Уже проводится разработка классных часов по истории Невского района и лицея 329, планируется проведение конкурсов, фестивалей и конференций, выполнение проектов., например: «С чего начинается Родина?», «Мы рисуем свой мир». Впрочем, не будем раскрывать все секреты.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Учащиеся лицея активно осваивают Культурное пространство Санкт-Петербурга, активно включаются в исследовательскую и проектную деятельность, проявляют инициативу и самостоятельность в выборе тем для исследования, в планировании работы над проектом 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совершенствуют навыки групповой работы.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Именно поэтому мы можем с уверенностью сказать, что музей в лицее способствует социализации подростков,  является средством их творческой самореализации, инициирует личностно ориентированное воспитание и образование, является маленьким исследовательским центром  по сохранению, возрождению и развитию локальных культурно – исторических традиций, участвует в диалоге поколений и культур.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Знакомство с героическим периодом в жизни страны и народа, живая связь поколений позволяют ребятам по-новому взглянуть на историю родины, прикоснуться к истокам ее национальной гордости, помогают формировать у них собственную гражданскую позицию.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Надеемся,</a:t>
            </a:r>
            <a:r>
              <a:rPr lang="ru-RU" sz="1200" baseline="0" dirty="0" smtClean="0">
                <a:solidFill>
                  <a:srgbClr val="002060"/>
                </a:solidFill>
              </a:rPr>
              <a:t> что опыт нашей работы будет полезен и другим коллегам, мы всегда открыты к диалогу и </a:t>
            </a:r>
            <a:r>
              <a:rPr lang="ru-RU" sz="1200" baseline="0" smtClean="0">
                <a:solidFill>
                  <a:srgbClr val="002060"/>
                </a:solidFill>
              </a:rPr>
              <a:t>приглашаем всех </a:t>
            </a:r>
            <a:r>
              <a:rPr lang="ru-RU" sz="1200" baseline="0" dirty="0" smtClean="0">
                <a:solidFill>
                  <a:srgbClr val="002060"/>
                </a:solidFill>
              </a:rPr>
              <a:t>к сотрудничеству. </a:t>
            </a:r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41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7534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9212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21B6-3ACA-4D13-A9B6-70BEA8C4C4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49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73038" algn="just">
              <a:lnSpc>
                <a:spcPct val="120000"/>
              </a:lnSpc>
              <a:buNone/>
            </a:pPr>
            <a:r>
              <a:rPr lang="ru-RU" dirty="0" smtClean="0"/>
              <a:t>Лицей 329 имеет</a:t>
            </a:r>
            <a:r>
              <a:rPr lang="ru-RU" baseline="0" dirty="0" smtClean="0"/>
              <a:t> богатую родословную, которая идет от </a:t>
            </a:r>
            <a:r>
              <a:rPr lang="ru-RU" sz="1200" dirty="0" smtClean="0">
                <a:solidFill>
                  <a:srgbClr val="002060"/>
                </a:solidFill>
              </a:rPr>
              <a:t>коммерческих училищ Виктора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Степановича Селикова с 1907 года. История лицея – это часть истории нашего прекрасного города от возникновения села Смоленского </a:t>
            </a:r>
            <a:r>
              <a:rPr lang="ru-RU" sz="1200" i="1" dirty="0" smtClean="0">
                <a:solidFill>
                  <a:srgbClr val="002060"/>
                </a:solidFill>
              </a:rPr>
              <a:t>–</a:t>
            </a:r>
            <a:r>
              <a:rPr lang="ru-RU" sz="1200" dirty="0" smtClean="0">
                <a:solidFill>
                  <a:srgbClr val="002060"/>
                </a:solidFill>
              </a:rPr>
              <a:t> слободы смоленских ямщиков, Невской заставы со 100-летней историей, Володарского и Невского районов до современности.</a:t>
            </a:r>
          </a:p>
          <a:p>
            <a:pPr marL="0" indent="173038" algn="just">
              <a:lnSpc>
                <a:spcPct val="120000"/>
              </a:lnSpc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Виртуальный музей создавался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несколькими поколениями талантливых педагогов и учеников, которая отражена в краеведческих и исследовательских работах, которые явились основой музея.</a:t>
            </a:r>
          </a:p>
          <a:p>
            <a:pPr marL="0" indent="173038" algn="just">
              <a:lnSpc>
                <a:spcPct val="120000"/>
              </a:lnSpc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Особое место занимают страницы о выпускниках школ </a:t>
            </a:r>
            <a:r>
              <a:rPr lang="ru-RU" sz="1200" i="1" dirty="0" smtClean="0">
                <a:solidFill>
                  <a:srgbClr val="002060"/>
                </a:solidFill>
              </a:rPr>
              <a:t>–</a:t>
            </a:r>
            <a:r>
              <a:rPr lang="ru-RU" sz="1200" dirty="0" smtClean="0">
                <a:solidFill>
                  <a:srgbClr val="002060"/>
                </a:solidFill>
              </a:rPr>
              <a:t> Ольге Берггольц, </a:t>
            </a:r>
            <a:r>
              <a:rPr lang="ru-RU" sz="1200" dirty="0" err="1" smtClean="0">
                <a:solidFill>
                  <a:srgbClr val="002060"/>
                </a:solidFill>
              </a:rPr>
              <a:t>Вольдемаре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Чобуре</a:t>
            </a:r>
            <a:r>
              <a:rPr lang="ru-RU" sz="1200" dirty="0" smtClean="0">
                <a:solidFill>
                  <a:srgbClr val="002060"/>
                </a:solidFill>
              </a:rPr>
              <a:t>, Андрее Краско.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4295-45A0-42AF-B4C3-926F1DE21F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12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Основная цель</a:t>
            </a:r>
            <a:r>
              <a:rPr lang="ru-RU" baseline="0" dirty="0" smtClean="0"/>
              <a:t> виртуального музея – сохранение исторической памяти и культурного наследия родного отечества. Его </a:t>
            </a:r>
            <a:r>
              <a:rPr lang="ru-RU" baseline="0" dirty="0" err="1" smtClean="0"/>
              <a:t>средставми</a:t>
            </a:r>
            <a:r>
              <a:rPr lang="ru-RU" baseline="0" dirty="0" smtClean="0"/>
              <a:t> педагогический коллектив решает несколько задач, но основной из них мы считаем формирование ценностного отношения учащихся к истории  малой родины, нашего города и всей страны в целом. Актуальными являются и другие задачи по развитию у учащихся чувства гражданской ответственности и культуры петербуржца. Немаловажной является и совершенствование музейной культуры учащихся и повышение познавательной активности через актуализацию знаний.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цифрового музея Интернет – это всего лишь витрина, через которую музей показывает то, чем он богат.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музей живет, то он постоянно обновляется, создает событийную онлайн-историю. 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этом возможности виртуального музея безграничны.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мы можем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уверенностью сказать, что виртуальный музей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практически новый институт, который взаимодействует с посетителями по-новому, предлагает посетителям музейную коллекцию оцифрованных исторических архивных документов, фотографий;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фондохранилище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соответствующим учетом музейных материалов.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Главным направлением деятельности цифрового музея является демонстрация информации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виде оцифрованных и электронных, мультимедийных экспонатов.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основе коллекций и концепции музея разрабатываются методические материалы, классные часы, виртуальные экскурсии,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способствующие реализации образовательно-воспитательной функции музея, возникает интерактивное пространство для диалога.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84295-45A0-42AF-B4C3-926F1DE21F0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56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 виртуального музея используются в учебной и внеурочной деятельности, являются основой для новых проектов, мастер-классов, интересных встреч и в то же время появляются новые «экспонаты» как результаты поисковой и исследовательской деятельности.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 нового 2020 года работа по материалам музея является</a:t>
            </a:r>
            <a:r>
              <a:rPr lang="ru-RU" baseline="0" dirty="0" smtClean="0"/>
              <a:t> одним из направлений деятельности волонтерского движения, в рамках которого учащимися 5-7 классах проводятся экскурсии для учащихся 1-4 классов.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C1176-15AB-4656-82E6-7CADA6E9D0D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нашем музее представлены оцифрованные экспонаты, хранящиеся в Лицее – альбомы классов, подборка материалов по внеклассной работе за 1946-1947 учебный год, Путеводитель по школьной экспозиции «Жизнь и творчество Ольги Федоровны Берггольц», творческие работы проектной, исследовательской, краеведческой деятельности, много книг Ольги Берггольц, много книг об Ольге Берггольц с автографами авторов.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Знакомству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материалами виртуального музея способствуют и стенды краеведческой направленности, расположенные в коридорах и рекреациях лицея, доступ учащихся к которым является свободным в течение всего учебного года. Они являются настоящим мостиком между краткой историей на стенде и историческим материалом на страницах виртуального музея.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Очень часто знакомство с некоторой</a:t>
            </a:r>
            <a:r>
              <a:rPr lang="ru-RU" baseline="0" dirty="0" smtClean="0"/>
              <a:t> историей выливается в глубокое исследование и воплощается в проектной работе, которая разрабатывается индивидуально или в группе. К выполнению проектов часто присоединяются и родители учащихся.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84295-45A0-42AF-B4C3-926F1DE21F0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3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72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82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439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5305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2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7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437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8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50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21432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49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416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5FF3-8410-46E4-A4E1-655C5B45F5DF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E1F8-D7D6-45A2-8016-474F2F90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7330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340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123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38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251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2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0354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  <p:sldLayoutId id="2147483671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62;&#1080;&#1092;&#1088;&#1086;&#1074;&#1099;&#1077;%20&#1090;&#1077;&#1093;&#1085;&#1086;&#1083;&#1086;&#1075;&#1080;&#1080;%20&#1080;%20&#1084;&#1099;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sr.school329.spb.ru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sites.google.com/view/l329museum/&#1075;&#1083;&#1072;&#1074;&#1085;&#1072;&#1103;?authuser=0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ites.google.com/view/l329museum/&#1075;&#1083;&#1072;&#1074;&#1085;&#1072;&#1103;?authuser=0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es.google.com/view/l329museum/&#1075;&#1083;&#1072;&#1074;&#1085;&#1072;&#1103;?authuser=0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sites.google.com/view/l329museum/&#1075;&#1083;&#1072;&#1074;&#1085;&#1072;&#1103;?authuser=0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vk.com/mbikurat" TargetMode="External"/><Relationship Id="rId18" Type="http://schemas.openxmlformats.org/officeDocument/2006/relationships/hyperlink" Target="http://dsr.school329.spb.ru/pages/23feb.html" TargetMode="External"/><Relationship Id="rId26" Type="http://schemas.openxmlformats.org/officeDocument/2006/relationships/hyperlink" Target="http://dsr.school329.spb.ru/pages/memory.html" TargetMode="External"/><Relationship Id="rId3" Type="http://schemas.openxmlformats.org/officeDocument/2006/relationships/image" Target="../media/image33.jpeg"/><Relationship Id="rId21" Type="http://schemas.openxmlformats.org/officeDocument/2006/relationships/hyperlink" Target="http://dsr.school329.spb.ru/pages/liceum-day-2014.html" TargetMode="External"/><Relationship Id="rId7" Type="http://schemas.openxmlformats.org/officeDocument/2006/relationships/image" Target="../media/image37.jpeg"/><Relationship Id="rId12" Type="http://schemas.openxmlformats.org/officeDocument/2006/relationships/hyperlink" Target="http://dsr.school329.spb.ru/pages/training-firm.html" TargetMode="External"/><Relationship Id="rId17" Type="http://schemas.openxmlformats.org/officeDocument/2006/relationships/hyperlink" Target="http://dsr.school329.spb.ru/pages/blockade.html" TargetMode="External"/><Relationship Id="rId25" Type="http://schemas.openxmlformats.org/officeDocument/2006/relationships/hyperlink" Target="http://dvestolitsy.blogspot.ru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dsr.school329.spb.ru/pages/new-year.html" TargetMode="External"/><Relationship Id="rId20" Type="http://schemas.openxmlformats.org/officeDocument/2006/relationships/hyperlink" Target="http://dsr.school329.spb.ru/pages/pol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hyperlink" Target="http://dsr.school329.spb.ru/pages/book.html" TargetMode="External"/><Relationship Id="rId24" Type="http://schemas.openxmlformats.org/officeDocument/2006/relationships/hyperlink" Target="http://dsr.school329.spb.ru/pages/liceum-day-2017.html" TargetMode="External"/><Relationship Id="rId5" Type="http://schemas.openxmlformats.org/officeDocument/2006/relationships/image" Target="../media/image35.jpeg"/><Relationship Id="rId15" Type="http://schemas.openxmlformats.org/officeDocument/2006/relationships/hyperlink" Target="http://dsr.school329.spb.ru/pages/not-forgotten.html" TargetMode="External"/><Relationship Id="rId23" Type="http://schemas.openxmlformats.org/officeDocument/2006/relationships/hyperlink" Target="http://dsr.school329.spb.ru/pages/liceum-day-2016.html" TargetMode="External"/><Relationship Id="rId28" Type="http://schemas.openxmlformats.org/officeDocument/2006/relationships/image" Target="../media/image38.jpeg"/><Relationship Id="rId10" Type="http://schemas.openxmlformats.org/officeDocument/2006/relationships/hyperlink" Target="http://dsr.school329.spb.ru/pages/my-city.html" TargetMode="External"/><Relationship Id="rId19" Type="http://schemas.openxmlformats.org/officeDocument/2006/relationships/hyperlink" Target="http://dsr.school329.spb.ru/pages/8march.html" TargetMode="External"/><Relationship Id="rId4" Type="http://schemas.openxmlformats.org/officeDocument/2006/relationships/image" Target="../media/image34.jpeg"/><Relationship Id="rId9" Type="http://schemas.openxmlformats.org/officeDocument/2006/relationships/hyperlink" Target="https://www.sites.google.com/view/l329museum/&#1075;&#1083;&#1072;&#1074;&#1085;&#1072;&#1103;?authuser=0" TargetMode="External"/><Relationship Id="rId14" Type="http://schemas.openxmlformats.org/officeDocument/2006/relationships/hyperlink" Target="http://litsei329.blogspot.ru/" TargetMode="External"/><Relationship Id="rId22" Type="http://schemas.openxmlformats.org/officeDocument/2006/relationships/hyperlink" Target="http://dsr.school329.spb.ru/pages/liceum-day-2015.html" TargetMode="External"/><Relationship Id="rId27" Type="http://schemas.openxmlformats.org/officeDocument/2006/relationships/hyperlink" Target="http://dsr.school329.spb.ru/pages/nr100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s://www.sites.google.com/view/l329museum/&#1075;&#1083;&#1072;&#1074;&#1085;&#1072;&#1103;?authuser=0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8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event194656182" TargetMode="External"/><Relationship Id="rId13" Type="http://schemas.openxmlformats.org/officeDocument/2006/relationships/image" Target="../media/image50.png"/><Relationship Id="rId3" Type="http://schemas.openxmlformats.org/officeDocument/2006/relationships/hyperlink" Target="http://school329.spb.ru/extra/school-projects/action-voice-of-memory.html" TargetMode="External"/><Relationship Id="rId7" Type="http://schemas.openxmlformats.org/officeDocument/2006/relationships/hyperlink" Target="https://www.sites.google.com/view/l329museum/&#1075;&#1083;&#1072;&#1074;&#1085;&#1072;&#1103;?authuser=0" TargetMode="Externa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hyperlink" Target="https://vk.com/event194851815" TargetMode="External"/><Relationship Id="rId5" Type="http://schemas.openxmlformats.org/officeDocument/2006/relationships/image" Target="../media/image46.png"/><Relationship Id="rId15" Type="http://schemas.openxmlformats.org/officeDocument/2006/relationships/image" Target="../media/image52.jpeg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image" Target="../media/image47.jpeg"/><Relationship Id="rId1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es.google.com/view/l329museum/&#1075;&#1083;&#1072;&#1074;&#1085;&#1072;&#1103;?authuser=0" TargetMode="External"/><Relationship Id="rId3" Type="http://schemas.openxmlformats.org/officeDocument/2006/relationships/hyperlink" Target="http://school329.spb.ru/extra/school-projects/collage-competition-by-the-110th-anniversary-of-olga-bergholz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6.jpeg"/><Relationship Id="rId7" Type="http://schemas.openxmlformats.org/officeDocument/2006/relationships/image" Target="../media/image8.pn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jpe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hyperlink" Target="https://www.sites.google.com/view/l329museum/&#1075;&#1083;&#1072;&#1074;&#1085;&#1072;&#1103;?authuser=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329.spb.ru/official/the-national-project-educatio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sites.google.com/view/l329museum/&#1075;&#1083;&#1072;&#1074;&#1085;&#1072;&#1103;?authuser=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sites.google.com/view/l329museum/&#1075;&#1083;&#1072;&#1074;&#1085;&#1072;&#1103;?authuser=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hyperlink" Target="mailto:school329spb@mail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rive.google.com/file/d/1RRIdLjJ4o-A5iVHtWRYMH_NKV4f_pUq-/view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2.rcokoit.ru/" TargetMode="External"/><Relationship Id="rId2" Type="http://schemas.openxmlformats.org/officeDocument/2006/relationships/hyperlink" Target="https://sites.google.com/view/virusnet6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493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lum bright="-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543800" cy="50934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489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A4CC65-A766-47B3-8017-D982AE69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1562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Интерактивное пространство 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«Дистанционная школа развития»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275606"/>
            <a:ext cx="3268691" cy="1710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11660" y="3147814"/>
            <a:ext cx="29085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 smtClean="0">
                <a:hlinkClick r:id="rId3"/>
              </a:rPr>
              <a:t>http://dsr.school329.spb.ru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3" y="1329612"/>
            <a:ext cx="1986574" cy="18902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15766"/>
            <a:ext cx="1754024" cy="1782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651" y="3126621"/>
            <a:ext cx="1979712" cy="16741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B2E8242-5367-4938-A2D7-E63A254ACBAC}"/>
              </a:ext>
            </a:extLst>
          </p:cNvPr>
          <p:cNvSpPr/>
          <p:nvPr/>
        </p:nvSpPr>
        <p:spPr>
          <a:xfrm>
            <a:off x="7524328" y="1761663"/>
            <a:ext cx="1619672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E81"/>
                </a:solidFill>
              </a:rPr>
              <a:t>Учителя</a:t>
            </a:r>
            <a:endParaRPr lang="ru-RU" sz="1100" b="1" dirty="0">
              <a:solidFill>
                <a:srgbClr val="003E8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B2E8242-5367-4938-A2D7-E63A254ACBAC}"/>
              </a:ext>
            </a:extLst>
          </p:cNvPr>
          <p:cNvSpPr/>
          <p:nvPr/>
        </p:nvSpPr>
        <p:spPr>
          <a:xfrm>
            <a:off x="4788025" y="4569975"/>
            <a:ext cx="1619672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E81"/>
                </a:solidFill>
              </a:rPr>
              <a:t>Ученики</a:t>
            </a:r>
            <a:endParaRPr lang="ru-RU" sz="1100" b="1" dirty="0">
              <a:solidFill>
                <a:srgbClr val="003E8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B2E8242-5367-4938-A2D7-E63A254ACBAC}"/>
              </a:ext>
            </a:extLst>
          </p:cNvPr>
          <p:cNvSpPr/>
          <p:nvPr/>
        </p:nvSpPr>
        <p:spPr>
          <a:xfrm>
            <a:off x="6948264" y="4840005"/>
            <a:ext cx="1619672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E81"/>
                </a:solidFill>
              </a:rPr>
              <a:t>Родители</a:t>
            </a:r>
            <a:endParaRPr lang="ru-RU" sz="1100" b="1" dirty="0">
              <a:solidFill>
                <a:srgbClr val="003E81"/>
              </a:solidFill>
            </a:endParaRPr>
          </a:p>
        </p:txBody>
      </p: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xmlns="" id="{C386CB0B-4147-2246-81A3-AB09B465199E}"/>
              </a:ext>
            </a:extLst>
          </p:cNvPr>
          <p:cNvCxnSpPr>
            <a:cxnSpLocks/>
          </p:cNvCxnSpPr>
          <p:nvPr/>
        </p:nvCxnSpPr>
        <p:spPr>
          <a:xfrm>
            <a:off x="700064" y="1152812"/>
            <a:ext cx="721943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7618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9F8B39-CF4D-40C8-9D2D-615FF91C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195486"/>
            <a:ext cx="5356938" cy="857250"/>
          </a:xfrm>
        </p:spPr>
        <p:txBody>
          <a:bodyPr/>
          <a:lstStyle/>
          <a:p>
            <a:r>
              <a:rPr lang="ru-RU" dirty="0">
                <a:cs typeface="Times New Roman" pitchFamily="18" charset="0"/>
              </a:rPr>
              <a:t>«Дискуссионный клуб»</a:t>
            </a:r>
          </a:p>
        </p:txBody>
      </p:sp>
      <p:sp>
        <p:nvSpPr>
          <p:cNvPr id="7" name="Содержимое 4">
            <a:extLst>
              <a:ext uri="{FF2B5EF4-FFF2-40B4-BE49-F238E27FC236}">
                <a16:creationId xmlns="" xmlns:a16="http://schemas.microsoft.com/office/drawing/2014/main" id="{8ECBDC21-9F04-412B-94FC-BC991A509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5656" y="987574"/>
            <a:ext cx="4032447" cy="37804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93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>
                <a:tab pos="357188" algn="l"/>
              </a:tabLs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b="1" dirty="0">
                <a:solidFill>
                  <a:srgbClr val="003E81"/>
                </a:solidFill>
              </a:rPr>
              <a:t>Интерактивный «Дискуссионный клуб» - это методика, развития коммуникативных компетенций через развитие логического, самостоятельного и критического мышления учащихся</a:t>
            </a:r>
          </a:p>
          <a:p>
            <a:r>
              <a:rPr lang="ru-RU" sz="1500" dirty="0">
                <a:solidFill>
                  <a:srgbClr val="003E81"/>
                </a:solidFill>
              </a:rPr>
              <a:t>Занятия, построенные в форме дискуссии, имеют ряд преимуществ: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>
                <a:solidFill>
                  <a:srgbClr val="003E81"/>
                </a:solidFill>
              </a:rPr>
              <a:t> повышают мотивацию учащихся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>
                <a:solidFill>
                  <a:srgbClr val="003E81"/>
                </a:solidFill>
              </a:rPr>
              <a:t> формируют познавательный интерес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>
                <a:solidFill>
                  <a:srgbClr val="003E81"/>
                </a:solidFill>
              </a:rPr>
              <a:t> обладают большой информативной емкостью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>
                <a:solidFill>
                  <a:srgbClr val="003E81"/>
                </a:solidFill>
              </a:rPr>
              <a:t> способствуют в большей степени, чем обычные уроки развитию эстетического восприятия, воображения, памяти, мышления, речи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>
                <a:solidFill>
                  <a:srgbClr val="003E81"/>
                </a:solidFill>
              </a:rPr>
              <a:t> способствуют выработке умений и навыков в практической деятельности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175706"/>
            <a:ext cx="2374439" cy="10012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4108" y="3507854"/>
            <a:ext cx="343349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new.school329.spb.ru/images/posts/5de63886d1f8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328" y="1707654"/>
            <a:ext cx="1479066" cy="173836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04148" y="339502"/>
            <a:ext cx="3024336" cy="16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545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2944B-AD49-4FE7-848F-92BFFC3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Портфолио классов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383618"/>
            <a:ext cx="3600400" cy="192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311610"/>
            <a:ext cx="36834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3988" y="2391730"/>
            <a:ext cx="19802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3075806"/>
            <a:ext cx="2336641" cy="1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2859782"/>
            <a:ext cx="1607874" cy="19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xmlns="" id="{C386CB0B-4147-2246-81A3-AB09B465199E}"/>
              </a:ext>
            </a:extLst>
          </p:cNvPr>
          <p:cNvCxnSpPr>
            <a:cxnSpLocks/>
          </p:cNvCxnSpPr>
          <p:nvPr/>
        </p:nvCxnSpPr>
        <p:spPr>
          <a:xfrm>
            <a:off x="700064" y="1152812"/>
            <a:ext cx="721943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00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4028" y="1565359"/>
            <a:ext cx="3918775" cy="3267794"/>
          </a:xfrm>
        </p:spPr>
        <p:txBody>
          <a:bodyPr>
            <a:normAutofit fontScale="92500" lnSpcReduction="10000"/>
          </a:bodyPr>
          <a:lstStyle/>
          <a:p>
            <a:pPr indent="129779" algn="just">
              <a:lnSpc>
                <a:spcPct val="120000"/>
              </a:lnSpc>
            </a:pPr>
            <a:r>
              <a:rPr lang="ru-RU" sz="1100" b="1" dirty="0">
                <a:solidFill>
                  <a:srgbClr val="002060"/>
                </a:solidFill>
              </a:rPr>
              <a:t>Виртуальный музей истории лицея 329 Невского района</a:t>
            </a:r>
          </a:p>
          <a:p>
            <a:pPr indent="129779" algn="just">
              <a:lnSpc>
                <a:spcPct val="120000"/>
              </a:lnSpc>
            </a:pPr>
            <a:endParaRPr lang="ru-RU" sz="1100" i="1" dirty="0">
              <a:solidFill>
                <a:srgbClr val="002060"/>
              </a:solidFill>
            </a:endParaRPr>
          </a:p>
          <a:p>
            <a:pPr indent="129779" algn="r">
              <a:lnSpc>
                <a:spcPct val="120000"/>
              </a:lnSpc>
            </a:pPr>
            <a:r>
              <a:rPr lang="ru-RU" sz="1100" i="1" dirty="0">
                <a:solidFill>
                  <a:srgbClr val="002060"/>
                </a:solidFill>
              </a:rPr>
              <a:t>Прошлое – это история... Будущее – это тайна... </a:t>
            </a:r>
            <a:br>
              <a:rPr lang="ru-RU" sz="1100" i="1" dirty="0">
                <a:solidFill>
                  <a:srgbClr val="002060"/>
                </a:solidFill>
              </a:rPr>
            </a:br>
            <a:r>
              <a:rPr lang="ru-RU" sz="1100" i="1" dirty="0">
                <a:solidFill>
                  <a:srgbClr val="002060"/>
                </a:solidFill>
              </a:rPr>
              <a:t>Настоящее – это подарок... </a:t>
            </a:r>
            <a:endParaRPr lang="ru-RU" sz="1100" dirty="0">
              <a:solidFill>
                <a:srgbClr val="002060"/>
              </a:solidFill>
            </a:endParaRPr>
          </a:p>
          <a:p>
            <a:pPr indent="129779" algn="just">
              <a:lnSpc>
                <a:spcPct val="120000"/>
              </a:lnSpc>
            </a:pPr>
            <a:r>
              <a:rPr lang="ru-RU" sz="1100" dirty="0" smtClean="0">
                <a:solidFill>
                  <a:srgbClr val="002060"/>
                </a:solidFill>
              </a:rPr>
              <a:t>Родословная </a:t>
            </a:r>
            <a:r>
              <a:rPr lang="ru-RU" sz="1100" dirty="0">
                <a:solidFill>
                  <a:srgbClr val="002060"/>
                </a:solidFill>
              </a:rPr>
              <a:t>лицея идет от коммерческих училищ В.С. Селикова, советских трудовых школ, школы 329. Это часть истории нашего прекрасного города: от возникновения села Смоленского </a:t>
            </a:r>
            <a:r>
              <a:rPr lang="ru-RU" sz="1100" i="1" dirty="0">
                <a:solidFill>
                  <a:srgbClr val="002060"/>
                </a:solidFill>
              </a:rPr>
              <a:t>–</a:t>
            </a:r>
            <a:r>
              <a:rPr lang="ru-RU" sz="1100" dirty="0">
                <a:solidFill>
                  <a:srgbClr val="002060"/>
                </a:solidFill>
              </a:rPr>
              <a:t> слободы смоленских ямщиков, Невской заставы со 100-летней историей, Володарского и Невского районов до современности.</a:t>
            </a:r>
          </a:p>
          <a:p>
            <a:pPr indent="129779" algn="just">
              <a:lnSpc>
                <a:spcPct val="120000"/>
              </a:lnSpc>
            </a:pPr>
            <a:r>
              <a:rPr lang="ru-RU" sz="1100" dirty="0">
                <a:solidFill>
                  <a:srgbClr val="002060"/>
                </a:solidFill>
              </a:rPr>
              <a:t>Виртуальный музей – результат деятельности нескольких поколений талантливых педагогов и учеников, которая отражена в краеведческих и исследовательских работах, которые явились основой музея.</a:t>
            </a:r>
          </a:p>
          <a:p>
            <a:pPr indent="129779" algn="just">
              <a:lnSpc>
                <a:spcPct val="120000"/>
              </a:lnSpc>
            </a:pPr>
            <a:r>
              <a:rPr lang="ru-RU" sz="1100" dirty="0">
                <a:solidFill>
                  <a:srgbClr val="002060"/>
                </a:solidFill>
              </a:rPr>
              <a:t>Особое место занимают страницы о выпускниках школ </a:t>
            </a:r>
            <a:r>
              <a:rPr lang="ru-RU" sz="1100" i="1" dirty="0">
                <a:solidFill>
                  <a:srgbClr val="002060"/>
                </a:solidFill>
              </a:rPr>
              <a:t>–</a:t>
            </a:r>
            <a:r>
              <a:rPr lang="ru-RU" sz="1100" dirty="0">
                <a:solidFill>
                  <a:srgbClr val="002060"/>
                </a:solidFill>
              </a:rPr>
              <a:t> Ольге </a:t>
            </a:r>
            <a:r>
              <a:rPr lang="ru-RU" sz="1100" dirty="0" err="1">
                <a:solidFill>
                  <a:srgbClr val="002060"/>
                </a:solidFill>
              </a:rPr>
              <a:t>Берггольц</a:t>
            </a:r>
            <a:r>
              <a:rPr lang="ru-RU" sz="1100" dirty="0">
                <a:solidFill>
                  <a:srgbClr val="002060"/>
                </a:solidFill>
              </a:rPr>
              <a:t>, Вольдемаре </a:t>
            </a:r>
            <a:r>
              <a:rPr lang="ru-RU" sz="1100" dirty="0" err="1">
                <a:solidFill>
                  <a:srgbClr val="002060"/>
                </a:solidFill>
              </a:rPr>
              <a:t>Чобуре</a:t>
            </a:r>
            <a:r>
              <a:rPr lang="ru-RU" sz="1100" dirty="0">
                <a:solidFill>
                  <a:srgbClr val="002060"/>
                </a:solidFill>
              </a:rPr>
              <a:t>, Андрее </a:t>
            </a:r>
            <a:r>
              <a:rPr lang="ru-RU" sz="1100" dirty="0" err="1">
                <a:solidFill>
                  <a:srgbClr val="002060"/>
                </a:solidFill>
              </a:rPr>
              <a:t>Краско</a:t>
            </a:r>
            <a:r>
              <a:rPr lang="ru-RU" sz="11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11660" y="555526"/>
            <a:ext cx="3130398" cy="437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19972" y="231490"/>
            <a:ext cx="4644516" cy="118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7">
            <a:extLst>
              <a:ext uri="{FF2B5EF4-FFF2-40B4-BE49-F238E27FC236}">
                <a16:creationId xmlns:a16="http://schemas.microsoft.com/office/drawing/2014/main" xmlns="" id="{A4D573FD-8B05-40F7-AF7B-B0C60D14AB5A}"/>
              </a:ext>
            </a:extLst>
          </p:cNvPr>
          <p:cNvSpPr txBox="1">
            <a:spLocks/>
          </p:cNvSpPr>
          <p:nvPr/>
        </p:nvSpPr>
        <p:spPr>
          <a:xfrm>
            <a:off x="4896036" y="4867143"/>
            <a:ext cx="4088982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5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82705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1511660" y="195486"/>
            <a:ext cx="7296126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</a:rPr>
              <a:t>Цели и задачи виртуального музея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1440763" y="1059097"/>
            <a:ext cx="2558177" cy="1232452"/>
            <a:chOff x="2120348" y="1272209"/>
            <a:chExt cx="4547871" cy="164326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20348" y="1272209"/>
              <a:ext cx="4547871" cy="16432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02060"/>
                </a:solidFill>
              </a:endParaRPr>
            </a:p>
            <a:p>
              <a:pPr algn="ctr"/>
              <a:endParaRPr lang="ru-RU" sz="1400" dirty="0">
                <a:solidFill>
                  <a:srgbClr val="002060"/>
                </a:solidFill>
              </a:endParaRPr>
            </a:p>
            <a:p>
              <a:pPr algn="ctr"/>
              <a:endParaRPr lang="ru-RU" sz="1400" dirty="0">
                <a:solidFill>
                  <a:srgbClr val="002060"/>
                </a:solidFill>
              </a:endParaRPr>
            </a:p>
            <a:p>
              <a:pPr algn="ctr"/>
              <a:endParaRPr lang="ru-RU" sz="14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1400" dirty="0" smtClean="0">
                  <a:solidFill>
                    <a:srgbClr val="002060"/>
                  </a:solidFill>
                </a:rPr>
                <a:t>Виртуальный </a:t>
              </a:r>
              <a:r>
                <a:rPr lang="ru-RU" sz="1400" dirty="0">
                  <a:solidFill>
                    <a:srgbClr val="002060"/>
                  </a:solidFill>
                </a:rPr>
                <a:t>музей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502040" y="1394743"/>
              <a:ext cx="3779490" cy="1076333"/>
            </a:xfrm>
            <a:prstGeom prst="rect">
              <a:avLst/>
            </a:prstGeom>
            <a:solidFill>
              <a:srgbClr val="E4F4F8"/>
            </a:solidFill>
            <a:ln w="38100">
              <a:noFill/>
            </a:ln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4253722" y="1154277"/>
            <a:ext cx="1212800" cy="929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Цель деятельности музея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0375" y="2612914"/>
            <a:ext cx="2077469" cy="816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Задачи, решаемые средствами виртуального музея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3572" y="992982"/>
            <a:ext cx="2266122" cy="1252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СОХРАНЕНИЕ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ИСТОРИЧЕСКОЙ ПАМЯТИ И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КУЛЬТУРНОГО НАСЛЕДИЯ РОДНОГО ОТЕЧЕСТВА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17844" y="2021299"/>
            <a:ext cx="4768197" cy="245290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57175" indent="-257175">
              <a:buFont typeface="Calibri" pitchFamily="34" charset="0"/>
              <a:buChar char="–"/>
            </a:pPr>
            <a:r>
              <a:rPr lang="ru-RU" sz="1200" dirty="0">
                <a:solidFill>
                  <a:srgbClr val="002060"/>
                </a:solidFill>
              </a:rPr>
              <a:t>формирование ценностного отношения учащихся к истории;</a:t>
            </a:r>
          </a:p>
          <a:p>
            <a:pPr marL="257175" indent="-257175">
              <a:buFont typeface="Calibri" pitchFamily="34" charset="0"/>
              <a:buChar char="–"/>
            </a:pPr>
            <a:r>
              <a:rPr lang="ru-RU" sz="1200" dirty="0">
                <a:solidFill>
                  <a:srgbClr val="002060"/>
                </a:solidFill>
              </a:rPr>
              <a:t>повышение познавательного интереса обучающихся;</a:t>
            </a:r>
          </a:p>
          <a:p>
            <a:pPr marL="257175" indent="-257175">
              <a:buFont typeface="Calibri" pitchFamily="34" charset="0"/>
              <a:buChar char="–"/>
            </a:pPr>
            <a:r>
              <a:rPr lang="ru-RU" sz="1200" dirty="0">
                <a:solidFill>
                  <a:srgbClr val="002060"/>
                </a:solidFill>
              </a:rPr>
              <a:t>развитие у обучающихся чувства гражданской ответственности и культуры гражданина-петербуржца;</a:t>
            </a:r>
          </a:p>
          <a:p>
            <a:pPr marL="257175" indent="-257175">
              <a:buFont typeface="Calibri" pitchFamily="34" charset="0"/>
              <a:buChar char="–"/>
            </a:pPr>
            <a:r>
              <a:rPr lang="ru-RU" sz="1200" dirty="0">
                <a:solidFill>
                  <a:srgbClr val="002060"/>
                </a:solidFill>
              </a:rPr>
              <a:t>актуализация знаний;</a:t>
            </a:r>
          </a:p>
          <a:p>
            <a:pPr marL="257175" indent="-257175">
              <a:buFont typeface="Calibri" pitchFamily="34" charset="0"/>
              <a:buChar char="–"/>
            </a:pPr>
            <a:r>
              <a:rPr lang="ru-RU" sz="1200" dirty="0">
                <a:solidFill>
                  <a:srgbClr val="002060"/>
                </a:solidFill>
              </a:rPr>
              <a:t>совершенствование музейной культуры учащихся;</a:t>
            </a:r>
          </a:p>
          <a:p>
            <a:pPr marL="257175" indent="-257175">
              <a:buFont typeface="Calibri" pitchFamily="34" charset="0"/>
              <a:buChar char="–"/>
            </a:pPr>
            <a:r>
              <a:rPr lang="ru-RU" sz="1200" dirty="0">
                <a:solidFill>
                  <a:srgbClr val="002060"/>
                </a:solidFill>
              </a:rPr>
              <a:t>организация  внеклассной  работы.</a:t>
            </a:r>
          </a:p>
        </p:txBody>
      </p:sp>
      <p:cxnSp>
        <p:nvCxnSpPr>
          <p:cNvPr id="14" name="Прямая соединительная линия 13"/>
          <p:cNvCxnSpPr>
            <a:stCxn id="3" idx="3"/>
          </p:cNvCxnSpPr>
          <p:nvPr/>
        </p:nvCxnSpPr>
        <p:spPr>
          <a:xfrm flipV="1">
            <a:off x="3998940" y="1675323"/>
            <a:ext cx="254783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670025" y="4572000"/>
            <a:ext cx="22363" cy="9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2536644" y="2460514"/>
            <a:ext cx="339711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AA49CA7-15F2-4458-8296-6EB70F9C5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5" name="Нижний колонтитул 7">
            <a:extLst>
              <a:ext uri="{FF2B5EF4-FFF2-40B4-BE49-F238E27FC236}">
                <a16:creationId xmlns:a16="http://schemas.microsoft.com/office/drawing/2014/main" xmlns="" id="{912DCFAC-60A6-487E-85BF-42FFCC26EA44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5"/>
              </a:rPr>
              <a:t>Виртуальный музей лицея № 329 Невского района Санкт-Петербурга 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53210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43ED6-54CC-4C2B-89D5-1E79C300A736}"/>
              </a:ext>
            </a:extLst>
          </p:cNvPr>
          <p:cNvSpPr txBox="1">
            <a:spLocks/>
          </p:cNvSpPr>
          <p:nvPr/>
        </p:nvSpPr>
        <p:spPr>
          <a:xfrm>
            <a:off x="1547664" y="0"/>
            <a:ext cx="7128029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</a:rPr>
              <a:t>Возможности виртуального музея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EB761C-691F-4F43-BDDD-AA8913F549E0}"/>
              </a:ext>
            </a:extLst>
          </p:cNvPr>
          <p:cNvSpPr txBox="1"/>
          <p:nvPr/>
        </p:nvSpPr>
        <p:spPr>
          <a:xfrm>
            <a:off x="1475656" y="3975906"/>
            <a:ext cx="346013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Виртуальный музей - это интерактивное пространство для диалога всех участников образовательного процесса.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D752B-976C-48B2-85E5-1AA7B2473F17}"/>
              </a:ext>
            </a:extLst>
          </p:cNvPr>
          <p:cNvSpPr txBox="1"/>
          <p:nvPr/>
        </p:nvSpPr>
        <p:spPr>
          <a:xfrm>
            <a:off x="1439652" y="627534"/>
            <a:ext cx="5027909" cy="33316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Основная витрина виртуального музея –Интернет.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Главное направление деятельности – демонстрация оцифрованных 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и электронных  экспонатов: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фотографий исторических документов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текстов книг и монографий</a:t>
            </a:r>
          </a:p>
          <a:p>
            <a:pPr marL="200025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 мультимедийных и аудио файлов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видеороликов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электронных книг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фотоальбомов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Виртуальный музей – это источник для разработки :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методических материалов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классных часов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экскурсий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интерактивных акций и конкурсов</a:t>
            </a:r>
          </a:p>
          <a:p>
            <a:pPr marL="200025"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он-лайн встреч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82C59D-013A-4F33-B2BC-1C912BBA6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68244" y="231490"/>
            <a:ext cx="2184827" cy="135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EAE1134-E574-44F9-ACDA-84194C1089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32240" y="3147814"/>
            <a:ext cx="2027351" cy="153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52B3EE2-6DDE-40EA-A3E6-FD08F90E5D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68144" y="1635646"/>
            <a:ext cx="2372574" cy="144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DD94BA4-E0E0-43AC-A62C-A5CC6FAF1E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60032" y="3003798"/>
            <a:ext cx="1252940" cy="168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A565FB-29E2-46AA-9370-8F2C735685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2" name="Нижний колонтитул 7">
            <a:extLst>
              <a:ext uri="{FF2B5EF4-FFF2-40B4-BE49-F238E27FC236}">
                <a16:creationId xmlns:a16="http://schemas.microsoft.com/office/drawing/2014/main" xmlns="" id="{625CB4A6-5140-4E6E-82E8-7262D522BFD9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8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51689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CC9C5B9-F6A1-4CCB-AF86-A602F0239BE9}"/>
              </a:ext>
            </a:extLst>
          </p:cNvPr>
          <p:cNvSpPr txBox="1">
            <a:spLocks/>
          </p:cNvSpPr>
          <p:nvPr/>
        </p:nvSpPr>
        <p:spPr>
          <a:xfrm>
            <a:off x="737574" y="-76406"/>
            <a:ext cx="8339417" cy="86595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spc="-75" dirty="0">
                <a:solidFill>
                  <a:srgbClr val="002060"/>
                </a:solidFill>
              </a:rPr>
              <a:t>Организация взаимодействия на основе музейных материалов</a:t>
            </a:r>
          </a:p>
        </p:txBody>
      </p:sp>
      <p:grpSp>
        <p:nvGrpSpPr>
          <p:cNvPr id="4" name="Группа 55">
            <a:extLst>
              <a:ext uri="{FF2B5EF4-FFF2-40B4-BE49-F238E27FC236}">
                <a16:creationId xmlns:a16="http://schemas.microsoft.com/office/drawing/2014/main" xmlns="" id="{E2B66E96-8284-44D3-824E-6FAFB5EF7B32}"/>
              </a:ext>
            </a:extLst>
          </p:cNvPr>
          <p:cNvGrpSpPr/>
          <p:nvPr/>
        </p:nvGrpSpPr>
        <p:grpSpPr>
          <a:xfrm>
            <a:off x="1717843" y="874128"/>
            <a:ext cx="5708315" cy="3799824"/>
            <a:chOff x="1518627" y="1314081"/>
            <a:chExt cx="10148119" cy="5066432"/>
          </a:xfrm>
          <a:solidFill>
            <a:srgbClr val="FFC000"/>
          </a:solidFill>
        </p:grpSpPr>
        <p:sp>
          <p:nvSpPr>
            <p:cNvPr id="6" name="Скругленный прямоугольник 8">
              <a:extLst>
                <a:ext uri="{FF2B5EF4-FFF2-40B4-BE49-F238E27FC236}">
                  <a16:creationId xmlns:a16="http://schemas.microsoft.com/office/drawing/2014/main" xmlns="" id="{4C6C664C-F367-42CE-9634-547755F49DE3}"/>
                </a:ext>
              </a:extLst>
            </p:cNvPr>
            <p:cNvSpPr/>
            <p:nvPr/>
          </p:nvSpPr>
          <p:spPr>
            <a:xfrm>
              <a:off x="4422689" y="2488340"/>
              <a:ext cx="3608439" cy="1481416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dirty="0"/>
            </a:p>
            <a:p>
              <a:pPr algn="ctr">
                <a:defRPr/>
              </a:pPr>
              <a:endParaRPr lang="ru-RU" sz="1200" dirty="0"/>
            </a:p>
            <a:p>
              <a:pPr algn="ctr">
                <a:defRPr/>
              </a:pPr>
              <a:endParaRPr lang="ru-RU" sz="1200" dirty="0"/>
            </a:p>
            <a:p>
              <a:pPr algn="ctr"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Виртуальный музей</a:t>
              </a:r>
            </a:p>
          </p:txBody>
        </p:sp>
        <p:sp>
          <p:nvSpPr>
            <p:cNvPr id="8" name="Скругленный прямоугольник 9">
              <a:extLst>
                <a:ext uri="{FF2B5EF4-FFF2-40B4-BE49-F238E27FC236}">
                  <a16:creationId xmlns:a16="http://schemas.microsoft.com/office/drawing/2014/main" xmlns="" id="{12F676DD-2DB9-446A-84B6-00FC2F5BE449}"/>
                </a:ext>
              </a:extLst>
            </p:cNvPr>
            <p:cNvSpPr/>
            <p:nvPr/>
          </p:nvSpPr>
          <p:spPr>
            <a:xfrm>
              <a:off x="3493057" y="4215547"/>
              <a:ext cx="5456903" cy="763711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Поисковая, проектная и исследовательская деятельность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20714526-6044-4B6A-91E6-5A815F402A5F}"/>
                </a:ext>
              </a:extLst>
            </p:cNvPr>
            <p:cNvSpPr/>
            <p:nvPr/>
          </p:nvSpPr>
          <p:spPr>
            <a:xfrm>
              <a:off x="1518627" y="5047440"/>
              <a:ext cx="2417722" cy="1214437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Мастер - классы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4A5D1F4C-F4DD-4219-A685-046671B961EC}"/>
                </a:ext>
              </a:extLst>
            </p:cNvPr>
            <p:cNvSpPr/>
            <p:nvPr/>
          </p:nvSpPr>
          <p:spPr>
            <a:xfrm>
              <a:off x="4799853" y="5237513"/>
              <a:ext cx="2775769" cy="1143000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</a:rPr>
                <a:t>Клуб интересных встреч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99210D03-CF37-412B-9C9F-84D4B17B1E6F}"/>
                </a:ext>
              </a:extLst>
            </p:cNvPr>
            <p:cNvSpPr/>
            <p:nvPr/>
          </p:nvSpPr>
          <p:spPr>
            <a:xfrm>
              <a:off x="8889540" y="4874081"/>
              <a:ext cx="2777206" cy="1368327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</a:rPr>
                <a:t>Выпуск школьной газеты «Перемены»</a:t>
              </a: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0B19C5ED-6D7B-4EC8-9E33-DA0250271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654637" y="2552204"/>
              <a:ext cx="3156630" cy="895006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xmlns="" id="{3327E9D1-9763-4636-8B6D-2A82F247E456}"/>
                </a:ext>
              </a:extLst>
            </p:cNvPr>
            <p:cNvSpPr/>
            <p:nvPr/>
          </p:nvSpPr>
          <p:spPr>
            <a:xfrm>
              <a:off x="3340602" y="1314383"/>
              <a:ext cx="2665582" cy="914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  <a:p>
              <a:pPr algn="ctr"/>
              <a:r>
                <a:rPr lang="ru-RU" sz="1200" dirty="0">
                  <a:solidFill>
                    <a:srgbClr val="002060"/>
                  </a:solidFill>
                </a:rPr>
                <a:t>УЧЕБНАЯ ДЕЯТЕЛЬНОСТЬ</a:t>
              </a:r>
            </a:p>
            <a:p>
              <a:pPr algn="ctr"/>
              <a:endParaRPr lang="ru-RU" sz="1200" dirty="0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51A6A423-95CC-4503-BE01-4762697877AB}"/>
                </a:ext>
              </a:extLst>
            </p:cNvPr>
            <p:cNvSpPr/>
            <p:nvPr/>
          </p:nvSpPr>
          <p:spPr>
            <a:xfrm>
              <a:off x="6639549" y="1314081"/>
              <a:ext cx="2665582" cy="914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  <a:p>
              <a:pPr algn="ctr"/>
              <a:r>
                <a:rPr lang="ru-RU" sz="1200" dirty="0">
                  <a:solidFill>
                    <a:srgbClr val="002060"/>
                  </a:solidFill>
                </a:rPr>
                <a:t>ВНЕУРОЧНАЯ ДЕЯТЕЛЬНОСТЬ</a:t>
              </a:r>
            </a:p>
            <a:p>
              <a:pPr algn="ctr"/>
              <a:endParaRPr lang="ru-RU" sz="1200" dirty="0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6DF913DF-3D95-4B6D-9015-59E6AAC1C768}"/>
                </a:ext>
              </a:extLst>
            </p:cNvPr>
            <p:cNvCxnSpPr>
              <a:cxnSpLocks/>
              <a:endCxn id="12" idx="7"/>
            </p:cNvCxnSpPr>
            <p:nvPr/>
          </p:nvCxnSpPr>
          <p:spPr>
            <a:xfrm flipH="1">
              <a:off x="3582282" y="4993096"/>
              <a:ext cx="1091112" cy="232194"/>
            </a:xfrm>
            <a:prstGeom prst="line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4CD79506-491E-46CA-B79B-38CB31C619FB}"/>
                </a:ext>
              </a:extLst>
            </p:cNvPr>
            <p:cNvCxnSpPr>
              <a:cxnSpLocks/>
            </p:cNvCxnSpPr>
            <p:nvPr/>
          </p:nvCxnSpPr>
          <p:spPr>
            <a:xfrm>
              <a:off x="8031128" y="4993096"/>
              <a:ext cx="1029180" cy="267597"/>
            </a:xfrm>
            <a:prstGeom prst="line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C27EA542-8F3B-4E3B-8ED2-D843BE8319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1508" y="4993096"/>
              <a:ext cx="1" cy="246230"/>
            </a:xfrm>
            <a:prstGeom prst="line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D23A769C-CB21-4699-AE14-F180F3B12D14}"/>
                </a:ext>
              </a:extLst>
            </p:cNvPr>
            <p:cNvCxnSpPr>
              <a:cxnSpLocks/>
            </p:cNvCxnSpPr>
            <p:nvPr/>
          </p:nvCxnSpPr>
          <p:spPr>
            <a:xfrm>
              <a:off x="4799854" y="2228783"/>
              <a:ext cx="748993" cy="259557"/>
            </a:xfrm>
            <a:prstGeom prst="line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804389A5-3CE1-4B9B-BA6C-FA85366095D5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7134246" y="2228481"/>
              <a:ext cx="838094" cy="259557"/>
            </a:xfrm>
            <a:prstGeom prst="line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79B3F938-1C36-4E89-8D5C-EE3B2F2F0CD4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4363212" y="2865885"/>
            <a:ext cx="3038" cy="18434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E468BF9-7160-491B-84E2-BDC74A0260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20" name="Нижний колонтитул 7">
            <a:extLst>
              <a:ext uri="{FF2B5EF4-FFF2-40B4-BE49-F238E27FC236}">
                <a16:creationId xmlns:a16="http://schemas.microsoft.com/office/drawing/2014/main" xmlns="" id="{B6E3F29F-F417-4E06-80F2-A22807A2E96A}"/>
              </a:ext>
            </a:extLst>
          </p:cNvPr>
          <p:cNvSpPr txBox="1">
            <a:spLocks/>
          </p:cNvSpPr>
          <p:nvPr/>
        </p:nvSpPr>
        <p:spPr>
          <a:xfrm>
            <a:off x="5382090" y="4767994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5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127277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94346" y="508260"/>
            <a:ext cx="2853707" cy="2109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76611" y="632056"/>
            <a:ext cx="2351921" cy="1688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1583668" y="0"/>
            <a:ext cx="8006935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</a:rPr>
              <a:t>Этапы становления музея – новые страницы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3066" y="586917"/>
            <a:ext cx="1848943" cy="286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27884" y="2427734"/>
            <a:ext cx="1662148" cy="243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56076" y="1671650"/>
            <a:ext cx="1646065" cy="2775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948264" y="2967794"/>
            <a:ext cx="1742691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>
                <a:solidFill>
                  <a:srgbClr val="002060"/>
                </a:solidFill>
              </a:rPr>
              <a:t>Расширение музейного пространства – оформление стендов краеведческой направленности в коридорах и рекреациях лицея</a:t>
            </a:r>
          </a:p>
          <a:p>
            <a:endParaRPr lang="ru-RU" sz="900" dirty="0">
              <a:solidFill>
                <a:srgbClr val="00206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99A7DB-E238-47FE-8639-2703FB0AF9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23" name="Нижний колонтитул 7">
            <a:extLst>
              <a:ext uri="{FF2B5EF4-FFF2-40B4-BE49-F238E27FC236}">
                <a16:creationId xmlns:a16="http://schemas.microsoft.com/office/drawing/2014/main" xmlns="" id="{DC2300CC-7E91-46D4-A894-4C44F61CA795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9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1CCADE-41CB-4A83-9974-DF655FB3E504}"/>
              </a:ext>
            </a:extLst>
          </p:cNvPr>
          <p:cNvSpPr txBox="1"/>
          <p:nvPr/>
        </p:nvSpPr>
        <p:spPr>
          <a:xfrm>
            <a:off x="431540" y="2355726"/>
            <a:ext cx="2776406" cy="2700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</a:rPr>
              <a:t>Проекты прошлых лет</a:t>
            </a:r>
            <a:endParaRPr lang="ru-RU" sz="900" b="1" dirty="0">
              <a:solidFill>
                <a:srgbClr val="002060"/>
              </a:solidFill>
              <a:hlinkClick r:id="rId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900" dirty="0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Мой город</a:t>
            </a:r>
            <a:endParaRPr lang="ru-RU" sz="900" dirty="0"/>
          </a:p>
          <a:p>
            <a:r>
              <a:rPr lang="ru-RU" sz="900" dirty="0">
                <a:hlinkClick r:id="rId11"/>
              </a:rPr>
              <a:t>Путешествие в мир книги</a:t>
            </a:r>
            <a:endParaRPr lang="ru-RU" sz="900" dirty="0"/>
          </a:p>
          <a:p>
            <a:r>
              <a:rPr lang="ru-RU" sz="900" dirty="0">
                <a:hlinkClick r:id="rId12"/>
              </a:rPr>
              <a:t>Учебная фирма</a:t>
            </a:r>
            <a:endParaRPr lang="ru-RU" sz="900" dirty="0"/>
          </a:p>
          <a:p>
            <a:r>
              <a:rPr lang="ru-RU" sz="900" dirty="0">
                <a:hlinkClick r:id="rId13"/>
              </a:rPr>
              <a:t>Сетевой проект кураторство "Школа - МБИ"</a:t>
            </a:r>
            <a:endParaRPr lang="ru-RU" sz="900" dirty="0"/>
          </a:p>
          <a:p>
            <a:r>
              <a:rPr lang="ru-RU" sz="900" dirty="0">
                <a:hlinkClick r:id="rId14"/>
              </a:rPr>
              <a:t>Проект "Не прервутся нити памяти"</a:t>
            </a:r>
            <a:endParaRPr lang="ru-RU" sz="900" dirty="0"/>
          </a:p>
          <a:p>
            <a:r>
              <a:rPr lang="ru-RU" sz="900" dirty="0">
                <a:hlinkClick r:id="rId15"/>
              </a:rPr>
              <a:t>Забвению не подлежит</a:t>
            </a:r>
            <a:endParaRPr lang="ru-RU" sz="900" dirty="0"/>
          </a:p>
          <a:p>
            <a:r>
              <a:rPr lang="ru-RU" sz="900" dirty="0">
                <a:hlinkClick r:id="rId16"/>
              </a:rPr>
              <a:t>С новым годом!</a:t>
            </a:r>
            <a:endParaRPr lang="ru-RU" sz="900" dirty="0"/>
          </a:p>
          <a:p>
            <a:r>
              <a:rPr lang="ru-RU" sz="900" dirty="0">
                <a:hlinkClick r:id="rId17"/>
              </a:rPr>
              <a:t>Я помню, я горжусь!</a:t>
            </a:r>
            <a:endParaRPr lang="ru-RU" sz="900" dirty="0"/>
          </a:p>
          <a:p>
            <a:r>
              <a:rPr lang="ru-RU" sz="900" dirty="0">
                <a:hlinkClick r:id="rId18"/>
              </a:rPr>
              <a:t>С Днём Защитника Отечества!</a:t>
            </a:r>
            <a:endParaRPr lang="ru-RU" sz="900" dirty="0"/>
          </a:p>
          <a:p>
            <a:r>
              <a:rPr lang="ru-RU" sz="900" dirty="0">
                <a:hlinkClick r:id="rId19"/>
              </a:rPr>
              <a:t>С 8 марта!</a:t>
            </a:r>
            <a:endParaRPr lang="ru-RU" sz="900" dirty="0"/>
          </a:p>
          <a:p>
            <a:r>
              <a:rPr lang="ru-RU" sz="900" dirty="0">
                <a:hlinkClick r:id="rId20"/>
              </a:rPr>
              <a:t>Бессмертный полк</a:t>
            </a:r>
            <a:endParaRPr lang="ru-RU" sz="900" dirty="0"/>
          </a:p>
          <a:p>
            <a:r>
              <a:rPr lang="ru-RU" sz="900" dirty="0">
                <a:hlinkClick r:id="rId21"/>
              </a:rPr>
              <a:t>День Лицея 2014</a:t>
            </a:r>
            <a:endParaRPr lang="ru-RU" sz="900" dirty="0"/>
          </a:p>
          <a:p>
            <a:r>
              <a:rPr lang="ru-RU" sz="900" dirty="0">
                <a:hlinkClick r:id="rId22"/>
              </a:rPr>
              <a:t>День Лицея 2015</a:t>
            </a:r>
            <a:endParaRPr lang="ru-RU" sz="900" dirty="0"/>
          </a:p>
          <a:p>
            <a:r>
              <a:rPr lang="ru-RU" sz="900" dirty="0">
                <a:hlinkClick r:id="rId23"/>
              </a:rPr>
              <a:t>День Лицея 2016</a:t>
            </a:r>
            <a:endParaRPr lang="ru-RU" sz="900" dirty="0"/>
          </a:p>
          <a:p>
            <a:r>
              <a:rPr lang="ru-RU" sz="900" dirty="0">
                <a:hlinkClick r:id="rId24"/>
              </a:rPr>
              <a:t>День Лицея 2017</a:t>
            </a:r>
            <a:endParaRPr lang="ru-RU" sz="900" dirty="0"/>
          </a:p>
          <a:p>
            <a:r>
              <a:rPr lang="ru-RU" sz="900" dirty="0">
                <a:hlinkClick r:id="rId25"/>
              </a:rPr>
              <a:t>Проект "Две столицы"</a:t>
            </a:r>
            <a:endParaRPr lang="ru-RU" sz="900" dirty="0"/>
          </a:p>
          <a:p>
            <a:r>
              <a:rPr lang="ru-RU" sz="900" dirty="0">
                <a:hlinkClick r:id="rId26"/>
              </a:rPr>
              <a:t>Мы помним, мы гордимся</a:t>
            </a:r>
            <a:endParaRPr lang="ru-RU" sz="900" dirty="0"/>
          </a:p>
          <a:p>
            <a:r>
              <a:rPr lang="ru-RU" sz="900" dirty="0">
                <a:hlinkClick r:id="rId27"/>
              </a:rPr>
              <a:t>100 лет Невскому району</a:t>
            </a:r>
            <a:endParaRPr lang="ru-RU" sz="900" dirty="0"/>
          </a:p>
        </p:txBody>
      </p:sp>
      <p:pic>
        <p:nvPicPr>
          <p:cNvPr id="15" name="Рисунок 14" descr="Изображение выглядит как человек, стоит, женщина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D0CC077-1603-4F30-AD80-33796243306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756" y="3291830"/>
            <a:ext cx="1764196" cy="173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059832" y="4869657"/>
            <a:ext cx="2895600" cy="273844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46857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584930" y="0"/>
            <a:ext cx="8492062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Проектная деятельность –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батик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5" name="Рисунок 2" descr="C:\Users\5\Desktop\БАТИК\20170219_195750.jpg"/>
          <p:cNvPicPr>
            <a:picLocks noChangeAspect="1" noChangeArrowheads="1"/>
          </p:cNvPicPr>
          <p:nvPr/>
        </p:nvPicPr>
        <p:blipFill>
          <a:blip r:embed="rId3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1331640" y="699542"/>
            <a:ext cx="1616428" cy="372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DC6536-F251-43BA-A958-6C285EA1BD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E426581D-6EFF-43D5-9223-73B89E105067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5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pic>
        <p:nvPicPr>
          <p:cNvPr id="13" name="Рисунок 24" descr="C:\Users\User.USER-PC\Desktop\батик блокада\20180117_123034(1)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3707904" y="663538"/>
            <a:ext cx="1411208" cy="388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148064" y="3327834"/>
            <a:ext cx="3898140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1100" dirty="0">
                <a:solidFill>
                  <a:srgbClr val="002060"/>
                </a:solidFill>
              </a:rPr>
              <a:t>Лицей 329 имеет богатую историю. </a:t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>Зимой, в тяжелые блокадные дни 1942-1944 года, работала школа № 329.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</a:rPr>
              <a:t>История школ блокадного Ленинграда легла в основу двух проектов: исследовательского и творческого.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</a:rPr>
              <a:t>Батик по истории школ блокадного Ленинграда является экспонатом музея истории образования СПб АППО.</a:t>
            </a:r>
          </a:p>
        </p:txBody>
      </p:sp>
      <p:pic>
        <p:nvPicPr>
          <p:cNvPr id="15" name="Рисунок 22" descr="C:\Users\User.USER-PC\Desktop\батик блокада\20180117_12305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92958" y="1730327"/>
            <a:ext cx="2045655" cy="135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C:\Users\teacher\AppData\Local\Temp\20180117_123048(1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2" y="699542"/>
            <a:ext cx="2165516" cy="122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Рисунок 5" descr="C:\Users\5\Desktop\БАТИК\20170219_195721.jpg"/>
          <p:cNvPicPr>
            <a:picLocks noChangeAspect="1" noChangeArrowheads="1"/>
          </p:cNvPicPr>
          <p:nvPr/>
        </p:nvPicPr>
        <p:blipFill>
          <a:blip r:embed="rId9" cstate="email">
            <a:lum/>
          </a:blip>
          <a:srcRect/>
          <a:stretch>
            <a:fillRect/>
          </a:stretch>
        </p:blipFill>
        <p:spPr bwMode="auto">
          <a:xfrm>
            <a:off x="2123728" y="1779662"/>
            <a:ext cx="1369095" cy="322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Users\teacher\AppData\Local\Temp\20180117_123044.jpg"/>
          <p:cNvPicPr>
            <a:picLocks noChangeAspect="1" noChangeArrowheads="1"/>
          </p:cNvPicPr>
          <p:nvPr/>
        </p:nvPicPr>
        <p:blipFill>
          <a:blip r:embed="rId10" cstate="email"/>
          <a:srcRect l="-208"/>
          <a:stretch>
            <a:fillRect/>
          </a:stretch>
        </p:blipFill>
        <p:spPr bwMode="auto">
          <a:xfrm>
            <a:off x="4572000" y="1815666"/>
            <a:ext cx="2214246" cy="97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95468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195486"/>
            <a:ext cx="3888431" cy="2124237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Новые смыслы и решения формирования навыков информационной безопасности всех участников образовательных отношений в эффективной цифровой образовательной среде школы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68044" y="3003798"/>
            <a:ext cx="3892522" cy="1188132"/>
          </a:xfrm>
        </p:spPr>
        <p:txBody>
          <a:bodyPr>
            <a:normAutofit/>
          </a:bodyPr>
          <a:lstStyle/>
          <a:p>
            <a:r>
              <a:rPr lang="ru-RU" dirty="0" smtClean="0"/>
              <a:t>Зилинских Анна Васильевна,</a:t>
            </a:r>
            <a:r>
              <a:rPr lang="ru-RU" sz="1000" i="1" dirty="0" smtClean="0"/>
              <a:t> </a:t>
            </a:r>
          </a:p>
          <a:p>
            <a:r>
              <a:rPr lang="ru-RU" sz="1000" i="1" dirty="0" smtClean="0"/>
              <a:t>заместитель директора по УВР (информатика), учитель информатики ГБОУ лицей № 329 Невского района Санкт-Петербурга, методист  ГБУ ДППО ИМЦ Невского района Санкт- Петербурга</a:t>
            </a:r>
            <a:r>
              <a:rPr lang="ru-RU" sz="1000" i="1" dirty="0"/>
              <a:t/>
            </a:r>
            <a:br>
              <a:rPr lang="ru-RU" sz="1000" i="1" dirty="0"/>
            </a:br>
            <a:r>
              <a:rPr lang="ru-RU" sz="1000" i="1" dirty="0"/>
              <a:t>должность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6" name="Рисунок 5" descr="27568085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80702" y="771550"/>
            <a:ext cx="22142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7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6520172-727F-44F4-A0C5-64245C6B248A}"/>
              </a:ext>
            </a:extLst>
          </p:cNvPr>
          <p:cNvSpPr txBox="1">
            <a:spLocks/>
          </p:cNvSpPr>
          <p:nvPr/>
        </p:nvSpPr>
        <p:spPr>
          <a:xfrm>
            <a:off x="2060601" y="-123100"/>
            <a:ext cx="6014812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Проектная деятельность – акции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0CB65877-F16A-4DB8-9549-DD11EB451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68" y="771550"/>
            <a:ext cx="17455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3"/>
              </a:rPr>
              <a:t>Акция «Голос памяти»</a:t>
            </a:r>
            <a:endParaRPr lang="ru-RU" altLang="ru-RU" sz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Голос памяти.jpg">
            <a:extLst>
              <a:ext uri="{FF2B5EF4-FFF2-40B4-BE49-F238E27FC236}">
                <a16:creationId xmlns:a16="http://schemas.microsoft.com/office/drawing/2014/main" xmlns="" id="{B295952F-A115-4431-AF2B-D2DA7F07C9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236" y="1101779"/>
            <a:ext cx="1530731" cy="246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2D4873B4-3EC2-427D-94D9-0FB79F67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8" y="2787774"/>
            <a:ext cx="2847821" cy="218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320319D-9EF6-4DF6-AB3B-20DEE9FF7E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F06E1BCB-C25D-4EAA-9E0B-2FBE57174770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7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D7526DBF-C0A0-421D-BA4D-5742E7024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260" y="958047"/>
            <a:ext cx="20948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8"/>
              </a:rPr>
              <a:t>Акция «Журавлик Победы»</a:t>
            </a:r>
            <a:endParaRPr lang="ru-RU" altLang="ru-RU" sz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5" descr="https://sun9-63.userapi.com/c856016/v856016462/2390ba/dp66CUxrMCQ.jpg">
            <a:extLst>
              <a:ext uri="{FF2B5EF4-FFF2-40B4-BE49-F238E27FC236}">
                <a16:creationId xmlns:a16="http://schemas.microsoft.com/office/drawing/2014/main" xmlns="" id="{8B3E486E-B578-4C07-880C-5B3F98FE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31790"/>
            <a:ext cx="1382955" cy="200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sun9-18.userapi.com/c857136/v857136317/173ea9/f7exVL2CA_k.jpg">
            <a:extLst>
              <a:ext uri="{FF2B5EF4-FFF2-40B4-BE49-F238E27FC236}">
                <a16:creationId xmlns:a16="http://schemas.microsoft.com/office/drawing/2014/main" xmlns="" id="{537952C7-7DCB-459F-AD53-6BCBA857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634" y="1448028"/>
            <a:ext cx="1341216" cy="140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2A8E0996-00B6-47C9-9175-08AFE820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092" y="1032314"/>
            <a:ext cx="251006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11"/>
              </a:rPr>
              <a:t>Акция «Звезда в окне»</a:t>
            </a:r>
            <a:endParaRPr lang="ru-RU" altLang="ru-RU" sz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 descr="https://sun9-26.userapi.com/c853420/v853420369/22aac1/CgpHmCg1-s8.jpg">
            <a:extLst>
              <a:ext uri="{FF2B5EF4-FFF2-40B4-BE49-F238E27FC236}">
                <a16:creationId xmlns:a16="http://schemas.microsoft.com/office/drawing/2014/main" xmlns="" id="{C9AE142C-04C1-4612-A4AD-401F1887A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755" y="1724414"/>
            <a:ext cx="1220015" cy="105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5E568F52-6FD0-4E65-97A1-9DFC6B7D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763" y="3003797"/>
            <a:ext cx="1900060" cy="164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https://sun9-60.userapi.com/RWdosdtDl6rc4kA2aI8ftbIbywYwFnIxAZPEMA/DwfnBWTGRrA.jpg">
            <a:extLst>
              <a:ext uri="{FF2B5EF4-FFF2-40B4-BE49-F238E27FC236}">
                <a16:creationId xmlns:a16="http://schemas.microsoft.com/office/drawing/2014/main" xmlns="" id="{C0853FD2-8D43-49E2-9AA2-B943B0BF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237" y="1724414"/>
            <a:ext cx="1027586" cy="156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https://sun9-5.userapi.com/c856016/v856016462/23906d/GA3yVo8bMuk.jpg">
            <a:extLst>
              <a:ext uri="{FF2B5EF4-FFF2-40B4-BE49-F238E27FC236}">
                <a16:creationId xmlns="" xmlns:a16="http://schemas.microsoft.com/office/drawing/2014/main" id="{7CCFBE0A-F0E2-4F64-AD08-B9B3F075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060" y="2391730"/>
            <a:ext cx="1082522" cy="163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922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6B7B3DD4-B115-4453-A4D9-5289E9CF2433}"/>
              </a:ext>
            </a:extLst>
          </p:cNvPr>
          <p:cNvSpPr txBox="1">
            <a:spLocks/>
          </p:cNvSpPr>
          <p:nvPr/>
        </p:nvSpPr>
        <p:spPr>
          <a:xfrm>
            <a:off x="629562" y="-60076"/>
            <a:ext cx="8370930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Проектная деятельность – конкурс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к 100-летию со дня рождения Ольги Берггольц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C36CCE-C815-4B76-9A86-7C81586F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730" y="944168"/>
            <a:ext cx="54797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+mj-lt"/>
                <a:ea typeface="+mj-ea"/>
                <a:cs typeface="+mj-cs"/>
                <a:hlinkClick r:id="rId3"/>
              </a:rPr>
              <a:t>Конкурс фотоколлажей «Так хочется мир обнять»</a:t>
            </a:r>
            <a:endParaRPr lang="ru-RU" altLang="ru-RU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5784D54-3572-407E-A6CD-512B1BA1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861" y="1472856"/>
            <a:ext cx="2400900" cy="342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AB5DEE46-2E83-4D25-B8E7-C153A5C8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820" y="1887674"/>
            <a:ext cx="2592288" cy="271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 descr="6. Болтенкова Вероника _10Б_Одной строкой.png">
            <a:extLst>
              <a:ext uri="{FF2B5EF4-FFF2-40B4-BE49-F238E27FC236}">
                <a16:creationId xmlns:a16="http://schemas.microsoft.com/office/drawing/2014/main" xmlns="" id="{A09E2746-2D36-47A2-8A74-6B6C833599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60132" y="1563638"/>
            <a:ext cx="3171632" cy="19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5B17B2-F361-4E6C-AAFB-C258D07CD6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xmlns="" id="{C00D0068-CB0C-4058-BDD1-0FA3A9E9CD74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8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85029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101B8729-6CD3-491A-B9F3-139A8E95D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15" y="1005576"/>
            <a:ext cx="1023857" cy="1518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47664" y="2679762"/>
            <a:ext cx="1980220" cy="22698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Издательские проекты – один из способов формирования коммуникативных навыков и способов самовыражения школьников. 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Один из этапов работы над проектами – </a:t>
            </a:r>
            <a:r>
              <a:rPr lang="ru-RU" sz="1100" dirty="0" err="1" smtClean="0">
                <a:solidFill>
                  <a:srgbClr val="002060"/>
                </a:solidFill>
              </a:rPr>
              <a:t>онлайн</a:t>
            </a:r>
            <a:r>
              <a:rPr lang="ru-RU" sz="1100" dirty="0" smtClean="0">
                <a:solidFill>
                  <a:srgbClr val="002060"/>
                </a:solidFill>
              </a:rPr>
              <a:t> обсуждение подобранных материалов, подготовка макета выпуска, а затем </a:t>
            </a:r>
            <a:r>
              <a:rPr lang="ru-RU" sz="1100" dirty="0" err="1" smtClean="0">
                <a:solidFill>
                  <a:srgbClr val="002060"/>
                </a:solidFill>
              </a:rPr>
              <a:t>онлайн-обсуждение</a:t>
            </a:r>
            <a:r>
              <a:rPr lang="ru-RU" sz="1100" dirty="0" smtClean="0">
                <a:solidFill>
                  <a:srgbClr val="002060"/>
                </a:solidFill>
              </a:rPr>
              <a:t>  с читателями.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951570"/>
            <a:ext cx="1539172" cy="10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39652" y="1383618"/>
            <a:ext cx="1851915" cy="128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2247714"/>
            <a:ext cx="782016" cy="116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FEC5BE-AB8A-43BC-ABCA-CEAB45D7DC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BF78E19-D092-41CE-AA16-A19E710333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54198" y="411510"/>
            <a:ext cx="1050295" cy="151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8A8BA8D-6B13-40F6-B91B-0AA7362746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84168" y="1167594"/>
            <a:ext cx="1799647" cy="148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7BF585A-4B51-403F-BB45-1D0865BF3B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73834" y="141480"/>
            <a:ext cx="1670167" cy="83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20372" y="1113588"/>
            <a:ext cx="1122509" cy="157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1295636" y="663538"/>
            <a:ext cx="2484276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«Дневник школьника»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3111810"/>
            <a:ext cx="2085226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Проект по издательской деятельности – выпуск школьной газеты «Перемены».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В редколлегии – учащиеся, их родители, учителя и выпускники.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FF6D291-9535-436B-AD30-C9EFFF5A63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53898" y="1815666"/>
            <a:ext cx="1236622" cy="269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3437874" y="1221600"/>
            <a:ext cx="2484276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«Лицейский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Календарь»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6558605" y="2738676"/>
            <a:ext cx="2484276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Газета «Перемены»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4048" y="1707654"/>
            <a:ext cx="1005861" cy="146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004049" y="3273829"/>
            <a:ext cx="1127333" cy="159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36520172-727F-44F4-A0C5-64245C6B248A}"/>
              </a:ext>
            </a:extLst>
          </p:cNvPr>
          <p:cNvSpPr txBox="1">
            <a:spLocks/>
          </p:cNvSpPr>
          <p:nvPr/>
        </p:nvSpPr>
        <p:spPr>
          <a:xfrm>
            <a:off x="2015716" y="0"/>
            <a:ext cx="6014812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Издательская деятельность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68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C201293-07DF-44E8-B03F-6793F0787C75}"/>
              </a:ext>
            </a:extLst>
          </p:cNvPr>
          <p:cNvSpPr txBox="1">
            <a:spLocks/>
          </p:cNvSpPr>
          <p:nvPr/>
        </p:nvSpPr>
        <p:spPr>
          <a:xfrm>
            <a:off x="2087724" y="0"/>
            <a:ext cx="6624736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</a:rPr>
              <a:t>Проектная деятельность – интерактивные игры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2179" y="2581896"/>
            <a:ext cx="2665658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</a:rPr>
              <a:t>История нашего города и Невского района – это источник для исследовательской и проектной деятельности.</a:t>
            </a:r>
          </a:p>
          <a:p>
            <a:r>
              <a:rPr lang="ru-RU" sz="1050" dirty="0">
                <a:solidFill>
                  <a:srgbClr val="002060"/>
                </a:solidFill>
              </a:rPr>
              <a:t>По материалам музея к 100-летию Невского района разработана интерактивная игра – «Невская застава».</a:t>
            </a:r>
          </a:p>
          <a:p>
            <a:r>
              <a:rPr lang="ru-RU" sz="1050" dirty="0">
                <a:solidFill>
                  <a:srgbClr val="002060"/>
                </a:solidFill>
              </a:rPr>
              <a:t>Разработка игры получила первое место на городском конкурсе «Поддержка творческой и технической инициативы учащихся» в 2019 году.</a:t>
            </a:r>
          </a:p>
          <a:p>
            <a:endParaRPr lang="ru-RU" sz="105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059582"/>
            <a:ext cx="3024336" cy="167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003798"/>
            <a:ext cx="2642651" cy="145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83868" y="3291830"/>
            <a:ext cx="2665658" cy="145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771550"/>
            <a:ext cx="2592059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1779662"/>
            <a:ext cx="2605331" cy="144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213B537-2509-435D-9FFD-EBAB2DE017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9B13B95E-BD8E-4257-8238-DDCA5E0D3F8F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9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113838" y="4869657"/>
            <a:ext cx="2895600" cy="273844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46857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93CC2B6-479B-4BD9-BF8F-290510A86925}"/>
              </a:ext>
            </a:extLst>
          </p:cNvPr>
          <p:cNvSpPr txBox="1">
            <a:spLocks/>
          </p:cNvSpPr>
          <p:nvPr/>
        </p:nvSpPr>
        <p:spPr>
          <a:xfrm>
            <a:off x="683568" y="-80778"/>
            <a:ext cx="7338779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План работы на 2020-2021 учебный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238674-0345-4DD1-8E98-9AEAF2FB187B}"/>
              </a:ext>
            </a:extLst>
          </p:cNvPr>
          <p:cNvSpPr txBox="1"/>
          <p:nvPr/>
        </p:nvSpPr>
        <p:spPr>
          <a:xfrm>
            <a:off x="3563888" y="447514"/>
            <a:ext cx="5364184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000" dirty="0">
                <a:solidFill>
                  <a:srgbClr val="002060"/>
                </a:solidFill>
                <a:hlinkClick r:id="rId3"/>
              </a:rPr>
              <a:t>АДРЕС-КАЛЕНДАРЬ ПРОЕКТА «Истоки жизни — Невская застава» на 2020-2024 </a:t>
            </a:r>
            <a:r>
              <a:rPr lang="ru-RU" sz="1000" dirty="0" err="1">
                <a:solidFill>
                  <a:srgbClr val="002060"/>
                </a:solidFill>
                <a:hlinkClick r:id="rId3"/>
              </a:rPr>
              <a:t>гг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1CD31C-7E72-4DDE-8E14-D0F6BF1A9910}"/>
              </a:ext>
            </a:extLst>
          </p:cNvPr>
          <p:cNvSpPr txBox="1"/>
          <p:nvPr/>
        </p:nvSpPr>
        <p:spPr>
          <a:xfrm>
            <a:off x="4283968" y="2211710"/>
            <a:ext cx="4428144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900" b="1" dirty="0">
                <a:solidFill>
                  <a:srgbClr val="002060"/>
                </a:solidFill>
              </a:rPr>
              <a:t>Система классных часов по истории Невского района и лицея № 329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«История лицея в цифрах и фактах»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«Невская застава»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«Я говорю с тобой из Ленинграда»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«Ольга Берггольц – выпускница 117 трудовой школы»</a:t>
            </a:r>
            <a:r>
              <a:rPr lang="ru-RU" sz="900" dirty="0">
                <a:solidFill>
                  <a:srgbClr val="002060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Конкурс чтецов «Так хочется мир обнять»</a:t>
            </a:r>
            <a:endParaRPr lang="ru-RU" altLang="ru-RU" sz="9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72770F-6915-4F84-8AC2-1133658CA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03648" y="663538"/>
            <a:ext cx="2769495" cy="161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BBA840-0C1D-4EB9-9571-7423274762E1}"/>
              </a:ext>
            </a:extLst>
          </p:cNvPr>
          <p:cNvSpPr txBox="1"/>
          <p:nvPr/>
        </p:nvSpPr>
        <p:spPr>
          <a:xfrm>
            <a:off x="4355976" y="699542"/>
            <a:ext cx="3117733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</a:rPr>
              <a:t>Сетевое сотрудничество: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Библиотека № 3 имени Ольги Берггольц,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СПб ГБУ «Музей «Невская застава»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Культурное пространство Санкт-Петербурга.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altLang="ru-RU" sz="900" dirty="0">
                <a:solidFill>
                  <a:srgbClr val="002060"/>
                </a:solidFill>
              </a:rPr>
              <a:t>ГУО «Гимназия № 2» г. Волковыска, республика Беларусь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5E9ADE-2792-4F88-B7D0-969C7BDF1D14}"/>
              </a:ext>
            </a:extLst>
          </p:cNvPr>
          <p:cNvSpPr txBox="1"/>
          <p:nvPr/>
        </p:nvSpPr>
        <p:spPr>
          <a:xfrm>
            <a:off x="5148064" y="3147814"/>
            <a:ext cx="3853527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</a:rPr>
              <a:t>Разработка положений конкурсов, виртуальных экскурсий, интерактивных игр.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CC1536-1430-4ED8-89C6-A7778D730389}"/>
              </a:ext>
            </a:extLst>
          </p:cNvPr>
          <p:cNvSpPr txBox="1"/>
          <p:nvPr/>
        </p:nvSpPr>
        <p:spPr>
          <a:xfrm>
            <a:off x="1403648" y="2427734"/>
            <a:ext cx="2916324" cy="2556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Воспитание искренней любви к людям, к России, к Санкт-Петербургу, к Невской заставе.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Знакомство с историей Невской заставы.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Популяризация истории лицея и истории Невского района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Увековечение памяти поэтессы Ольги Берггольц,  выпускницы лицея.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Знакомство с творчеством поэтессы.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Воспитание уважения к литературному труду.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Понимание значимости литературного и человеческого подвига Ольги Берггольц в годы блокады.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Популяризация идей и наследия творчества Ольги Берггольц.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Воспитание честности, доброты, умения преодолевать трудности, решать проблемы, не бояться сказать правду, брать на себя ответственность.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2C98CF-2186-41F5-9103-3E51576AC9E8}"/>
              </a:ext>
            </a:extLst>
          </p:cNvPr>
          <p:cNvSpPr txBox="1"/>
          <p:nvPr/>
        </p:nvSpPr>
        <p:spPr>
          <a:xfrm>
            <a:off x="6190674" y="1630781"/>
            <a:ext cx="2862317" cy="4847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900" b="1" dirty="0">
                <a:solidFill>
                  <a:srgbClr val="002060"/>
                </a:solidFill>
              </a:rPr>
              <a:t>Международные интерактивные проекты</a:t>
            </a:r>
          </a:p>
          <a:p>
            <a:r>
              <a:rPr lang="ru-RU" altLang="ru-RU" sz="900" dirty="0">
                <a:solidFill>
                  <a:srgbClr val="002060"/>
                </a:solidFill>
              </a:rPr>
              <a:t> «С чего начинается Родина?»</a:t>
            </a:r>
          </a:p>
          <a:p>
            <a:r>
              <a:rPr lang="ru-RU" altLang="ru-RU" sz="900" dirty="0">
                <a:solidFill>
                  <a:srgbClr val="002060"/>
                </a:solidFill>
              </a:rPr>
              <a:t>«Мы рисуем свой мир»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5E9ADE-2792-4F88-B7D0-969C7BDF1D14}"/>
              </a:ext>
            </a:extLst>
          </p:cNvPr>
          <p:cNvSpPr txBox="1"/>
          <p:nvPr/>
        </p:nvSpPr>
        <p:spPr>
          <a:xfrm>
            <a:off x="4608004" y="3579862"/>
            <a:ext cx="442814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900" dirty="0">
                <a:solidFill>
                  <a:srgbClr val="002060"/>
                </a:solidFill>
              </a:rPr>
              <a:t>Использование </a:t>
            </a:r>
            <a:r>
              <a:rPr lang="ru-RU" sz="900" b="1" dirty="0">
                <a:solidFill>
                  <a:srgbClr val="002060"/>
                </a:solidFill>
              </a:rPr>
              <a:t>новых приемов работы с цифровыми материалами.</a:t>
            </a:r>
          </a:p>
          <a:p>
            <a:r>
              <a:rPr lang="ru-RU" sz="900" dirty="0">
                <a:solidFill>
                  <a:srgbClr val="002060"/>
                </a:solidFill>
              </a:rPr>
              <a:t>Использование </a:t>
            </a:r>
            <a:r>
              <a:rPr lang="ru-RU" sz="900" b="1" dirty="0">
                <a:solidFill>
                  <a:srgbClr val="002060"/>
                </a:solidFill>
              </a:rPr>
              <a:t>цифровых форматов представления школьниками результатов учебной исследовательской и проектной деятельности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E81BF33-197F-4B59-9247-CCB7B783C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6" name="Нижний колонтитул 7">
            <a:extLst>
              <a:ext uri="{FF2B5EF4-FFF2-40B4-BE49-F238E27FC236}">
                <a16:creationId xmlns:a16="http://schemas.microsoft.com/office/drawing/2014/main" xmlns="" id="{632EA44E-73BF-4196-ACAD-647A5DF926E2}"/>
              </a:ext>
            </a:extLst>
          </p:cNvPr>
          <p:cNvSpPr txBox="1">
            <a:spLocks/>
          </p:cNvSpPr>
          <p:nvPr/>
        </p:nvSpPr>
        <p:spPr>
          <a:xfrm>
            <a:off x="5400092" y="4803998"/>
            <a:ext cx="3602928" cy="1080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6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037239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FF0FAB2-F872-45D3-AEBC-A2CB1FFF4A85}"/>
              </a:ext>
            </a:extLst>
          </p:cNvPr>
          <p:cNvSpPr txBox="1">
            <a:spLocks/>
          </p:cNvSpPr>
          <p:nvPr/>
        </p:nvSpPr>
        <p:spPr>
          <a:xfrm>
            <a:off x="1709682" y="0"/>
            <a:ext cx="3780420" cy="7504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Основные выводы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1D7BA4-076F-46B9-8A4A-74A8F7DB2626}"/>
              </a:ext>
            </a:extLst>
          </p:cNvPr>
          <p:cNvSpPr txBox="1"/>
          <p:nvPr/>
        </p:nvSpPr>
        <p:spPr>
          <a:xfrm>
            <a:off x="1655676" y="627534"/>
            <a:ext cx="3978442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Формирование информационной компетентности всех участников образовательного процесса должно быть творческим,  целеустремленным и результативным. </a:t>
            </a:r>
          </a:p>
          <a:p>
            <a:pPr algn="just">
              <a:lnSpc>
                <a:spcPct val="13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Компьютерные технологии – это только  средство, которое никогда не заменит живое слово учителя.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2" name="Picture 18" descr="C:\Users\student\Desktop\Ставицкая\Информация о мероприятиях\ФЕВРАЛЬ\Открытие музея\IMG_20200206_131632.jpg">
            <a:extLst>
              <a:ext uri="{FF2B5EF4-FFF2-40B4-BE49-F238E27FC236}">
                <a16:creationId xmlns:a16="http://schemas.microsoft.com/office/drawing/2014/main" xmlns="" id="{3E34E925-7BBF-4A96-893D-B727FE94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38175" y="249492"/>
            <a:ext cx="2268251" cy="219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:\Users\student\Desktop\IMG_20200206_134347.jpg">
            <a:extLst>
              <a:ext uri="{FF2B5EF4-FFF2-40B4-BE49-F238E27FC236}">
                <a16:creationId xmlns:a16="http://schemas.microsoft.com/office/drawing/2014/main" xmlns="" id="{90004F09-BEE9-4F40-AF71-59B93C576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930" y="2571750"/>
            <a:ext cx="2536050" cy="231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CCDF26-5ADD-41D8-AEDC-F94AC14FD6D4}"/>
              </a:ext>
            </a:extLst>
          </p:cNvPr>
          <p:cNvSpPr txBox="1"/>
          <p:nvPr/>
        </p:nvSpPr>
        <p:spPr>
          <a:xfrm>
            <a:off x="3329862" y="2679763"/>
            <a:ext cx="5400600" cy="17247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Учитель готовит учащихся к жизни  в новом обществе, значит, сам должен идти в ногу со временем. </a:t>
            </a:r>
          </a:p>
          <a:p>
            <a:pPr algn="just">
              <a:lnSpc>
                <a:spcPct val="1300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Но учителю следует учитывать негативные нюансы и тщательно продумывать использование информационно-коммуникационных технологий на каждом этапе уроке и внеурочной деятельности, чтобы не нанести вреда психике и здоровью ребенка, не вызвать привыкания, а пробудить интерес к познанию. 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FBD709-9374-4B3A-844B-83A241424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E8037083-A57C-4858-B604-4ACC7FA5D946}"/>
              </a:ext>
            </a:extLst>
          </p:cNvPr>
          <p:cNvSpPr txBox="1">
            <a:spLocks/>
          </p:cNvSpPr>
          <p:nvPr/>
        </p:nvSpPr>
        <p:spPr>
          <a:xfrm>
            <a:off x="5382090" y="4867143"/>
            <a:ext cx="3602928" cy="25984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hlinkClick r:id="rId6"/>
              </a:rPr>
              <a:t>Виртуальный музей лицея № 329 Невского района Санкт-Петербурга </a:t>
            </a:r>
            <a:endParaRPr lang="ru-RU" sz="10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084619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1D7BA4-076F-46B9-8A4A-74A8F7DB2626}"/>
              </a:ext>
            </a:extLst>
          </p:cNvPr>
          <p:cNvSpPr txBox="1"/>
          <p:nvPr/>
        </p:nvSpPr>
        <p:spPr>
          <a:xfrm>
            <a:off x="2249417" y="2049691"/>
            <a:ext cx="183620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http://school329.spb.ru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6CCDF26-5ADD-41D8-AEDC-F94AC14FD6D4}"/>
              </a:ext>
            </a:extLst>
          </p:cNvPr>
          <p:cNvSpPr txBox="1"/>
          <p:nvPr/>
        </p:nvSpPr>
        <p:spPr>
          <a:xfrm>
            <a:off x="4409658" y="2049691"/>
            <a:ext cx="199822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https://vk.com/school329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3822" y="1995686"/>
            <a:ext cx="931986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litceum329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70658" name="Picture 2" descr="http://xn--80ahbcardam8bvgdeaf4n.xn--p1ai/web/upload/cke/5e754fcd281f6572cb6df5ee17bea6d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9813" y="1329612"/>
            <a:ext cx="702077" cy="702077"/>
          </a:xfrm>
          <a:prstGeom prst="rect">
            <a:avLst/>
          </a:prstGeom>
          <a:noFill/>
        </p:spPr>
      </p:pic>
      <p:sp>
        <p:nvSpPr>
          <p:cNvPr id="70660" name="AutoShape 4" descr="https://turboparser.ru/public/services/social/8a0cfbee41bcf0b5922a4b6f7517a8637276.p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2" name="AutoShape 6" descr="https://turboparser.ru/public/services/social/8a0cfbee41bcf0b5922a4b6f7517a8637276.p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6" name="AutoShape 10" descr="https://turboparser.ru/public/services/social/8a0cfbee41bcf0b5922a4b6f7517a8637276.p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8a0cfbee41bcf0b5922a4b6f7517a863727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329612"/>
            <a:ext cx="627534" cy="627534"/>
          </a:xfrm>
          <a:prstGeom prst="rect">
            <a:avLst/>
          </a:prstGeom>
        </p:spPr>
      </p:pic>
      <p:pic>
        <p:nvPicPr>
          <p:cNvPr id="70670" name="Picture 14" descr="https://static-sl.insales.ru/r/7XJcf9EItFc/fit/1920/1920/ce/1/plain/files/1/1329/12289329/original/imgbin-instagram-logo-icon-others-jiQNzucrCU3rvyQRKgr29LjEg_c36d22eeda161d23fd2bc51f4e01dfcf.png@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419622"/>
            <a:ext cx="516343" cy="507468"/>
          </a:xfrm>
          <a:prstGeom prst="rect">
            <a:avLst/>
          </a:prstGeom>
          <a:noFill/>
        </p:spPr>
      </p:pic>
      <p:pic>
        <p:nvPicPr>
          <p:cNvPr id="19" name="Picture 2" descr="https://avatars.mds.yandex.net/get-altay/363317/2a00000160ffbdb87631c6ee83ff1faa389e/X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55676" y="2535746"/>
            <a:ext cx="2919174" cy="194421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6CCDF26-5ADD-41D8-AEDC-F94AC14FD6D4}"/>
              </a:ext>
            </a:extLst>
          </p:cNvPr>
          <p:cNvSpPr txBox="1"/>
          <p:nvPr/>
        </p:nvSpPr>
        <p:spPr>
          <a:xfrm>
            <a:off x="4788024" y="3255826"/>
            <a:ext cx="40504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Адрес: 192029, Санкт-Петербург, пр. Елизарова д.7, лит. Б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@ </a:t>
            </a:r>
            <a:r>
              <a:rPr lang="en-US" sz="1200" b="1" dirty="0" smtClean="0">
                <a:solidFill>
                  <a:srgbClr val="002060"/>
                </a:solidFill>
                <a:hlinkClick r:id="rId7"/>
              </a:rPr>
              <a:t>school329spb@mail.ru</a:t>
            </a:r>
            <a:r>
              <a:rPr lang="en-US" sz="1200" b="1" dirty="0" smtClean="0">
                <a:solidFill>
                  <a:srgbClr val="002060"/>
                </a:solidFill>
              </a:rPr>
              <a:t>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CCDF26-5ADD-41D8-AEDC-F94AC14FD6D4}"/>
              </a:ext>
            </a:extLst>
          </p:cNvPr>
          <p:cNvSpPr txBox="1"/>
          <p:nvPr/>
        </p:nvSpPr>
        <p:spPr>
          <a:xfrm>
            <a:off x="1925706" y="357505"/>
            <a:ext cx="4050450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</a:rPr>
              <a:t>ГБОУ лицей № 329 Невского района Санкт-Петербурга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22" name="Picture 2" descr="http://school329.spb.ru/images/header4.png">
            <a:extLst>
              <a:ext uri="{FF2B5EF4-FFF2-40B4-BE49-F238E27FC236}">
                <a16:creationId xmlns:a16="http://schemas.microsoft.com/office/drawing/2014/main" xmlns="" id="{D42CE143-DAFF-487E-AEB4-B2081348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688" y="0"/>
            <a:ext cx="6588732" cy="109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0846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676" y="1167595"/>
            <a:ext cx="7020780" cy="3240360"/>
          </a:xfrm>
        </p:spPr>
        <p:txBody>
          <a:bodyPr>
            <a:normAutofit/>
          </a:bodyPr>
          <a:lstStyle/>
          <a:p>
            <a:endParaRPr lang="ru-RU" sz="1200" dirty="0"/>
          </a:p>
          <a:p>
            <a:pPr algn="just">
              <a:lnSpc>
                <a:spcPct val="110000"/>
              </a:lnSpc>
            </a:pPr>
            <a:r>
              <a:rPr lang="ru-RU" sz="1200" dirty="0" err="1"/>
              <a:t>Мылова</a:t>
            </a:r>
            <a:r>
              <a:rPr lang="ru-RU" sz="1200" dirty="0"/>
              <a:t> И.Б. </a:t>
            </a:r>
            <a:r>
              <a:rPr lang="ru-RU" sz="1200" dirty="0">
                <a:hlinkClick r:id="rId2"/>
              </a:rPr>
              <a:t>Методические рекомендации для учителей информатики и ИКТ для проведения педагогической работы с учащимися и их родителями по проблеме обеспечения персональной кибербезопасности ребенка </a:t>
            </a:r>
            <a:r>
              <a:rPr lang="ru-RU" sz="1200" dirty="0"/>
              <a:t>2018 г. 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Обеспечение кибербезопасности школьников. Дистанционный авторский курс </a:t>
            </a:r>
            <a:r>
              <a:rPr lang="ru-RU" sz="1200" dirty="0" err="1"/>
              <a:t>Мыловой</a:t>
            </a:r>
            <a:r>
              <a:rPr lang="ru-RU" sz="1200" dirty="0"/>
              <a:t> И.Б. СПб АППО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Информационная безопасность. Цветкова М.С. (2-4) АО «Издательство «Просвещение»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Информационная безопасность. Безопасное поведение в сети Интернет. Цветкова М.С. Якушина Е.В. </a:t>
            </a:r>
            <a:r>
              <a:rPr lang="ru-RU" sz="1200" dirty="0" smtClean="0"/>
              <a:t>5-6 АО </a:t>
            </a:r>
            <a:r>
              <a:rPr lang="ru-RU" sz="1200" dirty="0"/>
              <a:t>«Издательство «Просвещение»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Информационная безопасность. Кибербезопасность. Цветкова М.С. </a:t>
            </a:r>
            <a:r>
              <a:rPr lang="ru-RU" sz="1200" dirty="0" err="1"/>
              <a:t>Хлобыстова</a:t>
            </a:r>
            <a:r>
              <a:rPr lang="ru-RU" sz="1200" dirty="0"/>
              <a:t> И.Ю. </a:t>
            </a:r>
            <a:r>
              <a:rPr lang="ru-RU" sz="1200" dirty="0" smtClean="0"/>
              <a:t>7-9 АО </a:t>
            </a:r>
            <a:r>
              <a:rPr lang="ru-RU" sz="1200" dirty="0"/>
              <a:t>«Издательство «Просвещение»</a:t>
            </a:r>
          </a:p>
          <a:p>
            <a:pPr algn="just">
              <a:lnSpc>
                <a:spcPct val="110000"/>
              </a:lnSpc>
            </a:pPr>
            <a:r>
              <a:rPr lang="ru-RU" sz="1200" dirty="0" smtClean="0"/>
              <a:t>Информационная </a:t>
            </a:r>
            <a:r>
              <a:rPr lang="ru-RU" sz="1200" dirty="0"/>
              <a:t>безопасность. Правовые основы информационной безопасности Цветкова М.С. </a:t>
            </a:r>
            <a:r>
              <a:rPr lang="ru-RU" sz="1200" dirty="0" smtClean="0"/>
              <a:t>10-11 АО </a:t>
            </a:r>
            <a:r>
              <a:rPr lang="ru-RU" sz="1200" dirty="0"/>
              <a:t>«Издательство «Просвещение»</a:t>
            </a:r>
          </a:p>
          <a:p>
            <a:pPr algn="just">
              <a:lnSpc>
                <a:spcPct val="110000"/>
              </a:lnSpc>
            </a:pPr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927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676" y="1527634"/>
            <a:ext cx="6787666" cy="26343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u="sng" dirty="0">
                <a:hlinkClick r:id="rId2"/>
              </a:rPr>
              <a:t>Вредоносные программы</a:t>
            </a:r>
            <a:r>
              <a:rPr lang="ru-RU" sz="1200" dirty="0"/>
              <a:t>. Сайт учителя информатики Беловой Светланы Борисовны. ГБОУ школа № 616 Адмиралтейского района Санкт-Петербурга "Центр "Динамика" </a:t>
            </a:r>
          </a:p>
          <a:p>
            <a:pPr algn="just"/>
            <a:r>
              <a:rPr lang="ru-RU" sz="1200" dirty="0" smtClean="0"/>
              <a:t>В рамках уроков информатики по модели Смешанное обучение</a:t>
            </a:r>
          </a:p>
          <a:p>
            <a:pPr marL="201216" algn="just"/>
            <a:r>
              <a:rPr lang="en-US" sz="1200" u="sng" dirty="0">
                <a:hlinkClick r:id="rId3"/>
              </a:rPr>
              <a:t>https</a:t>
            </a:r>
            <a:r>
              <a:rPr lang="ru-RU" sz="1200" u="sng" dirty="0">
                <a:hlinkClick r:id="rId3"/>
              </a:rPr>
              <a:t>://</a:t>
            </a:r>
            <a:r>
              <a:rPr lang="en-US" sz="1200" u="sng" dirty="0">
                <a:hlinkClick r:id="rId3"/>
              </a:rPr>
              <a:t>do</a:t>
            </a:r>
            <a:r>
              <a:rPr lang="ru-RU" sz="1200" u="sng" dirty="0">
                <a:hlinkClick r:id="rId3"/>
              </a:rPr>
              <a:t>2.</a:t>
            </a:r>
            <a:r>
              <a:rPr lang="en-US" sz="1200" u="sng" dirty="0" err="1">
                <a:hlinkClick r:id="rId3"/>
              </a:rPr>
              <a:t>rcokoit</a:t>
            </a:r>
            <a:r>
              <a:rPr lang="ru-RU" sz="1200" u="sng" dirty="0">
                <a:hlinkClick r:id="rId3"/>
              </a:rPr>
              <a:t>.</a:t>
            </a:r>
            <a:r>
              <a:rPr lang="en-US" sz="1200" u="sng" dirty="0" err="1">
                <a:hlinkClick r:id="rId3"/>
              </a:rPr>
              <a:t>ru</a:t>
            </a:r>
            <a:r>
              <a:rPr lang="ru-RU" sz="1200" u="sng" dirty="0">
                <a:hlinkClick r:id="rId3"/>
              </a:rPr>
              <a:t>/</a:t>
            </a:r>
            <a:endParaRPr lang="ru-RU" sz="1200" dirty="0"/>
          </a:p>
          <a:p>
            <a:pPr lvl="1"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3 четверть Урок по информатике </a:t>
            </a:r>
            <a:r>
              <a:rPr lang="ru-RU" sz="1200" dirty="0" smtClean="0"/>
              <a:t>для 9 класса от </a:t>
            </a:r>
            <a:r>
              <a:rPr lang="ru-RU" sz="1200" dirty="0"/>
              <a:t>26.02.2021 </a:t>
            </a:r>
            <a:r>
              <a:rPr lang="ru-RU" sz="1200" dirty="0" smtClean="0"/>
              <a:t>«Интернет</a:t>
            </a:r>
            <a:r>
              <a:rPr lang="ru-RU" sz="1200" dirty="0"/>
              <a:t>: основы личной </a:t>
            </a:r>
            <a:r>
              <a:rPr lang="ru-RU" sz="1200" dirty="0" smtClean="0"/>
              <a:t>безопасности» и </a:t>
            </a:r>
            <a:r>
              <a:rPr lang="ru-RU" sz="1200" dirty="0"/>
              <a:t>Задание к нему</a:t>
            </a:r>
          </a:p>
          <a:p>
            <a:pPr lvl="1"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4 четверть Урок по информатике </a:t>
            </a:r>
            <a:r>
              <a:rPr lang="ru-RU" sz="1200" dirty="0" smtClean="0"/>
              <a:t>для 11 класса от </a:t>
            </a:r>
            <a:r>
              <a:rPr lang="ru-RU" sz="1200" dirty="0"/>
              <a:t>28.04.2021 </a:t>
            </a:r>
            <a:r>
              <a:rPr lang="ru-RU" sz="1200" dirty="0" smtClean="0"/>
              <a:t>«Информационная </a:t>
            </a:r>
            <a:r>
              <a:rPr lang="ru-RU" sz="1200" dirty="0"/>
              <a:t>безопасность: проблемы защиты информации и информационной </a:t>
            </a:r>
            <a:r>
              <a:rPr lang="ru-RU" sz="1200" dirty="0" smtClean="0"/>
              <a:t>безопасности» и </a:t>
            </a:r>
            <a:r>
              <a:rPr lang="ru-RU" sz="1200" dirty="0"/>
              <a:t>Задание к нему</a:t>
            </a:r>
          </a:p>
          <a:p>
            <a:pPr lvl="1"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4 четверть Урок по информатике </a:t>
            </a:r>
            <a:r>
              <a:rPr lang="ru-RU" sz="1200" dirty="0" smtClean="0"/>
              <a:t>для 11 класса от </a:t>
            </a:r>
            <a:r>
              <a:rPr lang="ru-RU" sz="1200" dirty="0"/>
              <a:t>05.05.2021 </a:t>
            </a:r>
            <a:r>
              <a:rPr lang="ru-RU" sz="1200" dirty="0" smtClean="0"/>
              <a:t>«Средства </a:t>
            </a:r>
            <a:r>
              <a:rPr lang="ru-RU" sz="1200" dirty="0"/>
              <a:t>защиты информации в автоматизированных информационных </a:t>
            </a:r>
            <a:r>
              <a:rPr lang="ru-RU" sz="1200" dirty="0" smtClean="0"/>
              <a:t>системах» и </a:t>
            </a:r>
            <a:r>
              <a:rPr lang="ru-RU" sz="1200" dirty="0"/>
              <a:t>Задание к </a:t>
            </a:r>
            <a:r>
              <a:rPr lang="ru-RU" sz="1200" dirty="0" smtClean="0"/>
              <a:t>нему</a:t>
            </a:r>
          </a:p>
          <a:p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991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7052D-9161-624A-928B-C2BD27A0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94" y="195486"/>
            <a:ext cx="3952782" cy="857250"/>
          </a:xfrm>
        </p:spPr>
        <p:txBody>
          <a:bodyPr/>
          <a:lstStyle/>
          <a:p>
            <a:pPr algn="l"/>
            <a:r>
              <a:rPr lang="ru-RU" dirty="0" smtClean="0">
                <a:cs typeface="Times New Roman" panose="02020603050405020304" pitchFamily="18" charset="0"/>
              </a:rPr>
              <a:t>Использование ИТ</a:t>
            </a:r>
            <a:endParaRPr lang="x-non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F594275-E679-1242-A05A-08A1EA17F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311610"/>
            <a:ext cx="3762518" cy="3263504"/>
          </a:xfrm>
        </p:spPr>
        <p:txBody>
          <a:bodyPr/>
          <a:lstStyle/>
          <a:p>
            <a:pPr algn="just">
              <a:buNone/>
            </a:pPr>
            <a:r>
              <a:rPr lang="ru-RU" sz="1500" dirty="0" smtClean="0"/>
              <a:t>Расширение спектра использования информационных технологий необходимо для:</a:t>
            </a:r>
          </a:p>
          <a:p>
            <a:pPr lvl="1"/>
            <a:r>
              <a:rPr lang="ru-RU" sz="1500" dirty="0" smtClean="0"/>
              <a:t>создания условий для личностного развития учащихся,</a:t>
            </a:r>
          </a:p>
          <a:p>
            <a:pPr lvl="1"/>
            <a:r>
              <a:rPr lang="ru-RU" sz="1500" dirty="0" smtClean="0"/>
              <a:t>формирования условий для равноправного, дружеского взаимодействия между школой, родителями и обучающимися,</a:t>
            </a:r>
          </a:p>
          <a:p>
            <a:pPr lvl="1"/>
            <a:r>
              <a:rPr lang="ru-RU" sz="1500" dirty="0" smtClean="0"/>
              <a:t>совершенствования школьного образования</a:t>
            </a:r>
          </a:p>
          <a:p>
            <a:endParaRPr lang="x-non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386CB0B-4147-2246-81A3-AB09B465199E}"/>
              </a:ext>
            </a:extLst>
          </p:cNvPr>
          <p:cNvCxnSpPr>
            <a:cxnSpLocks/>
          </p:cNvCxnSpPr>
          <p:nvPr/>
        </p:nvCxnSpPr>
        <p:spPr>
          <a:xfrm>
            <a:off x="700064" y="1152812"/>
            <a:ext cx="721943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 7" descr="3950-_preobrazovannyy_01.jpg">
            <a:extLst>
              <a:ext uri="{FF2B5EF4-FFF2-40B4-BE49-F238E27FC236}">
                <a16:creationId xmlns="" xmlns:a16="http://schemas.microsoft.com/office/drawing/2014/main" id="{A5A91EFB-DB62-4F0D-8F58-D9BEF6AA91B6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1491630"/>
            <a:ext cx="2591780" cy="2718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6" name="Picture 8" descr="http://900igr.net/up/datai/177892/0011-011-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212" y="195486"/>
            <a:ext cx="2462913" cy="1847185"/>
          </a:xfrm>
          <a:prstGeom prst="rect">
            <a:avLst/>
          </a:prstGeom>
          <a:noFill/>
        </p:spPr>
      </p:pic>
      <p:pic>
        <p:nvPicPr>
          <p:cNvPr id="8" name="Picture 4" descr="https://cde.sipkro.ru/teacher/pluginfile.php/118555/course/section/13265/modern-learning-1536x85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6036" y="3507854"/>
            <a:ext cx="2363176" cy="1321594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226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Преимущества использования ИКТ в современном образовании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1329612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Расширяют возможности визуализации информации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5706" y="1329612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Повышают мотивацию учащихся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61910" y="1329612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Вовлекают учащихся в учебный процесс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4108" y="1329612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Активизируют умственную деятельность учащихся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26306" y="1329612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Способствуют раскрытию способностей учащихся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3508" y="3111810"/>
            <a:ext cx="1566174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Увеличивают возможности постановки учебных задач и управления процессом их решения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71700" y="3273828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Позволяют строить и анализировать модели предметов, процессов и явлений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3273828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Позволяют качественно изменять контроль деятельности учащихся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44108" y="3273828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Способствуют формированию у обучающихся рефлексии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3273828"/>
            <a:ext cx="1566174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Позволяют учащимся наглядно представить результаты своих действий</a:t>
            </a:r>
            <a:endParaRPr lang="ru-RU" sz="12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Негативное влияние ИКТ на личность обучающегося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514" y="1239602"/>
            <a:ext cx="1566174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Тотальная индивидуализация предполагает уход от живого диалогического общения участников образовательных отношений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437624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Ведут к сокращению практики социального взаимодействия и общения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61910" y="1221600"/>
            <a:ext cx="1674186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Приводят  к неумению обучающихся применять знания на практике из-за работы со знаковыми системами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98114" y="1329612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Ведут к сокращению практики социального взаимодействия и общения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44308" y="1311610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Могут стать причиной отвлечения пользователя от изучаемого материала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7514" y="3273828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Сложность одновременного  восприятия сложных мультимедийных объектов 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3273828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Снижает эффективность возможностей «обратной связи»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44108" y="3273828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Снижает эффективность изучения нового материала только визуальным, а не практическим опытом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72300" y="3273828"/>
            <a:ext cx="1566174" cy="1404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Снижают уровень навыка создания новых форм информации 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3057804"/>
            <a:ext cx="1674186" cy="1944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dirty="0" smtClean="0"/>
              <a:t>Повышают риск формирования </a:t>
            </a:r>
            <a:r>
              <a:rPr lang="ru-RU" sz="1100" dirty="0" err="1" smtClean="0"/>
              <a:t>девиантного</a:t>
            </a:r>
            <a:r>
              <a:rPr lang="ru-RU" sz="1100" dirty="0" smtClean="0"/>
              <a:t> поведения в сфере ИКТ (интернет-зависимость, игромания, </a:t>
            </a:r>
            <a:r>
              <a:rPr lang="ru-RU" sz="1100" dirty="0" err="1" smtClean="0"/>
              <a:t>киберпреступность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Негативное влияние на здоровье человека</a:t>
            </a:r>
            <a:endParaRPr lang="ru-RU" dirty="0"/>
          </a:p>
        </p:txBody>
      </p:sp>
      <p:sp>
        <p:nvSpPr>
          <p:cNvPr id="147" name="Google Shape;147;p21"/>
          <p:cNvSpPr txBox="1"/>
          <p:nvPr/>
        </p:nvSpPr>
        <p:spPr>
          <a:xfrm>
            <a:off x="285751" y="160734"/>
            <a:ext cx="8643937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>
              <a:buClr>
                <a:schemeClr val="dk1"/>
              </a:buClr>
              <a:buSzPts val="1800"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https://ds04.infourok.ru/uploads/ex/0a21/00170108-8c625679/img13.jpg"/>
          <p:cNvPicPr>
            <a:picLocks noChangeAspect="1" noChangeArrowheads="1"/>
          </p:cNvPicPr>
          <p:nvPr/>
        </p:nvPicPr>
        <p:blipFill>
          <a:blip r:embed="rId3" cstate="email"/>
          <a:srcRect r="-11"/>
          <a:stretch>
            <a:fillRect/>
          </a:stretch>
        </p:blipFill>
        <p:spPr bwMode="auto">
          <a:xfrm>
            <a:off x="1871700" y="1527634"/>
            <a:ext cx="4265210" cy="2808312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6138174" y="1977684"/>
            <a:ext cx="864096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0292" y="1563638"/>
            <a:ext cx="151216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Целесообразность применения ИКТ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543858"/>
            <a:ext cx="187220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/>
              <a:t>Применение здоровьесберегающих технологий</a:t>
            </a:r>
            <a:endParaRPr lang="ru-RU" sz="12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524328" y="2463738"/>
            <a:ext cx="432048" cy="918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pbs.twimg.com/media/D21LeTKX4AE0YW-.jpg:larg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6426" y="2733768"/>
            <a:ext cx="536030" cy="189021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Информационная безопасность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668" y="1221600"/>
            <a:ext cx="7262039" cy="3402378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Состояние </a:t>
            </a:r>
            <a:r>
              <a:rPr lang="ru-RU" dirty="0"/>
              <a:t>защищенности </a:t>
            </a:r>
            <a:r>
              <a:rPr lang="ru-RU" b="1" dirty="0"/>
              <a:t>информационных</a:t>
            </a:r>
            <a:r>
              <a:rPr lang="ru-RU" dirty="0"/>
              <a:t> ресурсов (</a:t>
            </a:r>
            <a:r>
              <a:rPr lang="ru-RU" b="1" dirty="0"/>
              <a:t>информационной</a:t>
            </a:r>
            <a:r>
              <a:rPr lang="ru-RU" dirty="0"/>
              <a:t> </a:t>
            </a:r>
            <a:r>
              <a:rPr lang="ru-RU" b="1" dirty="0"/>
              <a:t>среды</a:t>
            </a:r>
            <a:r>
              <a:rPr lang="ru-RU" dirty="0"/>
              <a:t>) от </a:t>
            </a:r>
            <a:r>
              <a:rPr lang="ru-RU" dirty="0" smtClean="0"/>
              <a:t>внутренних </a:t>
            </a:r>
            <a:r>
              <a:rPr lang="ru-RU" dirty="0"/>
              <a:t>и внешних угроз, способных нанести ущерб интересам личности, общества, государства (национальным интересам). </a:t>
            </a:r>
            <a:endParaRPr lang="ru-RU" dirty="0" smtClean="0"/>
          </a:p>
          <a:p>
            <a:pPr algn="just"/>
            <a:r>
              <a:rPr lang="ru-RU" dirty="0" smtClean="0"/>
              <a:t>Обеспечение </a:t>
            </a:r>
            <a:r>
              <a:rPr lang="ru-RU" dirty="0"/>
              <a:t>высокого уровня информационной безопасности </a:t>
            </a:r>
            <a:r>
              <a:rPr lang="ru-RU" dirty="0" smtClean="0"/>
              <a:t>государства</a:t>
            </a:r>
            <a:r>
              <a:rPr lang="ru-RU" dirty="0"/>
              <a:t>, индустрии и граждан определяется как стратегическая задача развития отрасли информационных технологий в Российской </a:t>
            </a:r>
            <a:r>
              <a:rPr lang="ru-RU" dirty="0" smtClean="0"/>
              <a:t>Федерации.</a:t>
            </a:r>
            <a:endParaRPr lang="ru-RU" dirty="0"/>
          </a:p>
          <a:p>
            <a:pPr algn="just"/>
            <a:r>
              <a:rPr lang="ru-RU" dirty="0"/>
              <a:t>Одним из значимых аспектов решения этой проблемы является </a:t>
            </a:r>
            <a:r>
              <a:rPr lang="ru-RU" dirty="0" smtClean="0"/>
              <a:t>обеспечение </a:t>
            </a:r>
            <a:r>
              <a:rPr lang="ru-RU" dirty="0"/>
              <a:t>личной безопасности граждан в Интернете, и в частности детей. </a:t>
            </a:r>
          </a:p>
          <a:p>
            <a:pPr algn="just"/>
            <a:r>
              <a:rPr lang="ru-RU" dirty="0"/>
              <a:t>Развитие </a:t>
            </a:r>
            <a:r>
              <a:rPr lang="ru-RU" dirty="0" smtClean="0"/>
              <a:t>цифровых </a:t>
            </a:r>
            <a:r>
              <a:rPr lang="ru-RU" dirty="0"/>
              <a:t>технологий </a:t>
            </a:r>
            <a:r>
              <a:rPr lang="ru-RU" dirty="0" smtClean="0"/>
              <a:t>изменяет </a:t>
            </a:r>
            <a:r>
              <a:rPr lang="ru-RU" dirty="0"/>
              <a:t>условия жизни, обучения и воспитания современного ребенка. На </a:t>
            </a:r>
            <a:r>
              <a:rPr lang="ru-RU" dirty="0" smtClean="0"/>
              <a:t>сегодняшний </a:t>
            </a:r>
            <a:r>
              <a:rPr lang="ru-RU" dirty="0"/>
              <a:t>день компьютер становится неотъемлемой частью жизненной сферы детей.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28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Кибербезопасность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652" y="1455626"/>
            <a:ext cx="7491222" cy="32635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Мощное развитие сетевых и коммуникационных технологий определило значимость выделения понятий «киберпространство» и «</a:t>
            </a:r>
            <a:r>
              <a:rPr lang="ru-RU" dirty="0" err="1"/>
              <a:t>кибербезопасность</a:t>
            </a:r>
            <a:r>
              <a:rPr lang="ru-RU" dirty="0"/>
              <a:t>» из объема понятий «информационное пространство», «информационная безопасность», а также обозначило актуальную проблему защиты государства, организаций, граждан от угроз и возможных нежелательных последствий использования сетевых и коммуникационных технологий. 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Развитие цифровой грамотности граждан и культуры безопасного поведения в киберпространстве определяется в качестве приоритетной задачи </a:t>
            </a:r>
            <a:r>
              <a:rPr lang="ru-RU" dirty="0" smtClean="0"/>
              <a:t>в ряде </a:t>
            </a:r>
            <a:r>
              <a:rPr lang="ru-RU" dirty="0"/>
              <a:t>государственных документов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168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1490"/>
            <a:ext cx="759917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Правовые основы педагогической работы, направленной на обеспечение кибербезопасности несовершеннолетних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383618"/>
            <a:ext cx="6912768" cy="34923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«Расширение объема преподавания информационных технологий в общеобразовательных организациях» и «приоритет традиционных российских духовно-нравственных ценностей и соблюдение основанных на этих ценностях норм поведения при использовании информационных и коммуникационных технологий» являются основами государственной политики.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/>
              <a:t>Законодательство Российской Федерации в сфере информационной </a:t>
            </a:r>
            <a:r>
              <a:rPr lang="ru-RU" dirty="0" smtClean="0"/>
              <a:t>безопасности.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Стратегия развития информационного общества в Российской Федерации на 2017-2030 </a:t>
            </a:r>
            <a:r>
              <a:rPr lang="ru-RU" dirty="0" smtClean="0"/>
              <a:t>годы.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E0DABA-8356-4F94-ABBB-2187C38E3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09" y="61315"/>
            <a:ext cx="517921" cy="50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089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12614</TotalTime>
  <Words>2414</Words>
  <Application>Microsoft Office PowerPoint</Application>
  <PresentationFormat>Экран (16:9)</PresentationFormat>
  <Paragraphs>274</Paragraphs>
  <Slides>28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Новые смыслы и решения формирования навыков информационной безопасности всех участников образовательных отношений в эффективной цифровой образовательной среде школы</vt:lpstr>
      <vt:lpstr>Использование ИТ</vt:lpstr>
      <vt:lpstr>Преимущества использования ИКТ в современном образовании</vt:lpstr>
      <vt:lpstr>Негативное влияние ИКТ на личность обучающегося</vt:lpstr>
      <vt:lpstr>Негативное влияние на здоровье человека</vt:lpstr>
      <vt:lpstr>Информационная безопасность</vt:lpstr>
      <vt:lpstr>Кибербезопасность</vt:lpstr>
      <vt:lpstr>Правовые основы педагогической работы, направленной на обеспечение кибербезопасности несовершеннолетних </vt:lpstr>
      <vt:lpstr>Слайд 10</vt:lpstr>
      <vt:lpstr>Интерактивное пространство  «Дистанционная школа развития»</vt:lpstr>
      <vt:lpstr>«Дискуссионный клуб»</vt:lpstr>
      <vt:lpstr>Портфолио классов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Admin</cp:lastModifiedBy>
  <cp:revision>316</cp:revision>
  <cp:lastPrinted>2017-03-30T08:39:18Z</cp:lastPrinted>
  <dcterms:created xsi:type="dcterms:W3CDTF">2017-03-23T13:26:11Z</dcterms:created>
  <dcterms:modified xsi:type="dcterms:W3CDTF">2022-03-23T21:13:27Z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